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34"/>
  </p:notesMasterIdLst>
  <p:handoutMasterIdLst>
    <p:handoutMasterId r:id="rId35"/>
  </p:handoutMasterIdLst>
  <p:sldIdLst>
    <p:sldId id="544" r:id="rId2"/>
    <p:sldId id="257" r:id="rId3"/>
    <p:sldId id="409" r:id="rId4"/>
    <p:sldId id="732" r:id="rId5"/>
    <p:sldId id="758" r:id="rId6"/>
    <p:sldId id="767" r:id="rId7"/>
    <p:sldId id="759" r:id="rId8"/>
    <p:sldId id="765" r:id="rId9"/>
    <p:sldId id="264" r:id="rId10"/>
    <p:sldId id="266" r:id="rId11"/>
    <p:sldId id="766" r:id="rId12"/>
    <p:sldId id="267" r:id="rId13"/>
    <p:sldId id="772" r:id="rId14"/>
    <p:sldId id="780" r:id="rId15"/>
    <p:sldId id="771" r:id="rId16"/>
    <p:sldId id="775" r:id="rId17"/>
    <p:sldId id="774" r:id="rId18"/>
    <p:sldId id="776" r:id="rId19"/>
    <p:sldId id="769" r:id="rId20"/>
    <p:sldId id="773" r:id="rId21"/>
    <p:sldId id="779" r:id="rId22"/>
    <p:sldId id="761" r:id="rId23"/>
    <p:sldId id="778" r:id="rId24"/>
    <p:sldId id="770" r:id="rId25"/>
    <p:sldId id="739" r:id="rId26"/>
    <p:sldId id="762" r:id="rId27"/>
    <p:sldId id="736" r:id="rId28"/>
    <p:sldId id="735" r:id="rId29"/>
    <p:sldId id="738" r:id="rId30"/>
    <p:sldId id="393" r:id="rId31"/>
    <p:sldId id="777" r:id="rId32"/>
    <p:sldId id="571" r:id="rId33"/>
  </p:sldIdLst>
  <p:sldSz cx="12192000" cy="6858000"/>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2A900"/>
    <a:srgbClr val="FFFFFF"/>
    <a:srgbClr val="E214C5"/>
    <a:srgbClr val="00FFFF"/>
    <a:srgbClr val="007EB6"/>
    <a:srgbClr val="006998"/>
    <a:srgbClr val="00AFA9"/>
    <a:srgbClr val="63A70A"/>
    <a:srgbClr val="7B7B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250" autoAdjust="0"/>
    <p:restoredTop sz="95909" autoAdjust="0"/>
  </p:normalViewPr>
  <p:slideViewPr>
    <p:cSldViewPr snapToGrid="0">
      <p:cViewPr varScale="1">
        <p:scale>
          <a:sx n="114" d="100"/>
          <a:sy n="114" d="100"/>
        </p:scale>
        <p:origin x="568" y="138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10" d="100"/>
          <a:sy n="110" d="100"/>
        </p:scale>
        <p:origin x="2872" y="-8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4E932F0-DEEC-5049-B010-52BD81B81E06}" type="datetimeFigureOut">
              <a:rPr lang="en-US" smtClean="0"/>
              <a:t>5/21/19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4099DC-BEBB-4048-BEC1-BF8CA00A2BF6}" type="slidenum">
              <a:rPr lang="en-US" smtClean="0"/>
              <a:t>‹#›</a:t>
            </a:fld>
            <a:endParaRPr lang="en-US"/>
          </a:p>
        </p:txBody>
      </p:sp>
    </p:spTree>
    <p:extLst>
      <p:ext uri="{BB962C8B-B14F-4D97-AF65-F5344CB8AC3E}">
        <p14:creationId xmlns:p14="http://schemas.microsoft.com/office/powerpoint/2010/main" val="185246292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6.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798" y="574673"/>
            <a:ext cx="4025897" cy="458788"/>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4711696" y="574673"/>
            <a:ext cx="1460503" cy="458788"/>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06E58A78-69A8-0A4B-9C75-2FC43AD136B0}" type="datetimeFigureOut">
              <a:rPr lang="en-US" smtClean="0"/>
              <a:pPr/>
              <a:t>5/21/19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6" name="Footer Placeholder 5"/>
          <p:cNvSpPr>
            <a:spLocks noGrp="1"/>
          </p:cNvSpPr>
          <p:nvPr>
            <p:ph type="ftr" sz="quarter" idx="4"/>
          </p:nvPr>
        </p:nvSpPr>
        <p:spPr>
          <a:xfrm>
            <a:off x="685799" y="8659813"/>
            <a:ext cx="3198813" cy="329407"/>
          </a:xfrm>
          <a:prstGeom prst="rect">
            <a:avLst/>
          </a:prstGeom>
        </p:spPr>
        <p:txBody>
          <a:bodyPr vert="horz" lIns="91440" tIns="45720" rIns="91440" bIns="45720" rtlCol="0" anchor="b"/>
          <a:lstStyle>
            <a:lvl1pPr algn="l">
              <a:defRPr sz="1000">
                <a:latin typeface="Arial" panose="020B0604020202020204" pitchFamily="34" charset="0"/>
                <a:cs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975098" y="8659813"/>
            <a:ext cx="736599" cy="329406"/>
          </a:xfrm>
          <a:prstGeom prst="rect">
            <a:avLst/>
          </a:prstGeom>
        </p:spPr>
        <p:txBody>
          <a:bodyPr vert="horz" lIns="91440" tIns="45720" rIns="91440" bIns="45720" rtlCol="0" anchor="b"/>
          <a:lstStyle>
            <a:lvl1pPr algn="r">
              <a:defRPr sz="1000">
                <a:latin typeface="Arial" panose="020B0604020202020204" pitchFamily="34" charset="0"/>
                <a:cs typeface="Arial" panose="020B0604020202020204" pitchFamily="34" charset="0"/>
              </a:defRPr>
            </a:lvl1pPr>
          </a:lstStyle>
          <a:p>
            <a:fld id="{5325A2C2-5F71-4445-811F-EA330DCDB9E9}" type="slidenum">
              <a:rPr lang="en-US" smtClean="0"/>
              <a:pPr/>
              <a:t>‹#›</a:t>
            </a:fld>
            <a:endParaRPr lang="en-US"/>
          </a:p>
        </p:txBody>
      </p:sp>
      <p:sp>
        <p:nvSpPr>
          <p:cNvPr id="8" name="Notes Placeholder 7"/>
          <p:cNvSpPr>
            <a:spLocks noGrp="1"/>
          </p:cNvSpPr>
          <p:nvPr>
            <p:ph type="body" sz="quarter" idx="3"/>
          </p:nvPr>
        </p:nvSpPr>
        <p:spPr>
          <a:xfrm>
            <a:off x="685800" y="4400550"/>
            <a:ext cx="5486400" cy="3981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79375" t="91528"/>
          <a:stretch/>
        </p:blipFill>
        <p:spPr>
          <a:xfrm>
            <a:off x="4876799" y="8685213"/>
            <a:ext cx="1865313" cy="431000"/>
          </a:xfrm>
          <a:prstGeom prst="rect">
            <a:avLst/>
          </a:prstGeom>
        </p:spPr>
      </p:pic>
      <p:sp>
        <p:nvSpPr>
          <p:cNvPr id="10" name="Rectangle 9"/>
          <p:cNvSpPr/>
          <p:nvPr/>
        </p:nvSpPr>
        <p:spPr>
          <a:xfrm>
            <a:off x="0" y="-1"/>
            <a:ext cx="6858000" cy="287337"/>
          </a:xfrm>
          <a:prstGeom prst="rect">
            <a:avLst/>
          </a:prstGeom>
          <a:blipFill dpi="0" rotWithShape="1">
            <a:blip r:embed="rId3"/>
            <a:srcRect/>
            <a:tile tx="0" ty="0" sx="60000" sy="6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0" y="287336"/>
            <a:ext cx="6858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203555"/>
      </p:ext>
    </p:extLst>
  </p:cSld>
  <p:clrMap bg1="dk1" tx1="lt1" bg2="dk2" tx2="lt2" accent1="accent1" accent2="accent2" accent3="accent3" accent4="accent4" accent5="accent5" accent6="accent6" hlink="hlink" folHlink="folHlink"/>
  <p:hf hdr="0" ftr="0" dt="0"/>
  <p:notesStyle>
    <a:lvl1pPr marL="0" indent="0" algn="l" defTabSz="914400" rtl="0" eaLnBrk="1" latinLnBrk="0" hangingPunct="1">
      <a:spcBef>
        <a:spcPts val="600"/>
      </a:spcBef>
      <a:spcAft>
        <a:spcPts val="0"/>
      </a:spcAft>
      <a:buFont typeface="Arial" panose="020B0604020202020204" pitchFamily="34" charset="0"/>
      <a:buChar char="​"/>
      <a:defRPr sz="1200" kern="1200">
        <a:solidFill>
          <a:srgbClr val="000000"/>
        </a:solidFill>
        <a:latin typeface="Arial" panose="020B0604020202020204" pitchFamily="34" charset="0"/>
        <a:ea typeface="+mn-ea"/>
        <a:cs typeface="Arial" panose="020B0604020202020204" pitchFamily="34" charset="0"/>
      </a:defRPr>
    </a:lvl1pPr>
    <a:lvl2pPr marL="342900" indent="-171450" algn="l" defTabSz="914400" rtl="0" eaLnBrk="1" latinLnBrk="0" hangingPunct="1">
      <a:spcBef>
        <a:spcPts val="600"/>
      </a:spcBef>
      <a:buClr>
        <a:schemeClr val="accent1"/>
      </a:buClr>
      <a:buSzPct val="75000"/>
      <a:buFont typeface="Arial" panose="020B0604020202020204" pitchFamily="34" charset="0"/>
      <a:buChar char="►"/>
      <a:defRPr sz="1200" kern="1200">
        <a:solidFill>
          <a:srgbClr val="000000"/>
        </a:solidFill>
        <a:latin typeface="Arial" panose="020B0604020202020204" pitchFamily="34" charset="0"/>
        <a:ea typeface="+mn-ea"/>
        <a:cs typeface="Arial" panose="020B0604020202020204" pitchFamily="34" charset="0"/>
      </a:defRPr>
    </a:lvl2pPr>
    <a:lvl3pPr marL="520700" indent="-171450" algn="l" defTabSz="914400" rtl="0" eaLnBrk="1" latinLnBrk="0" hangingPunct="1">
      <a:spcBef>
        <a:spcPts val="600"/>
      </a:spcBef>
      <a:buClr>
        <a:schemeClr val="accent1"/>
      </a:buClr>
      <a:buFont typeface="Arial" panose="020B0604020202020204" pitchFamily="34" charset="0"/>
      <a:buChar char="•"/>
      <a:defRPr sz="1200" kern="1200">
        <a:solidFill>
          <a:srgbClr val="000000"/>
        </a:solidFill>
        <a:latin typeface="Arial" panose="020B0604020202020204" pitchFamily="34" charset="0"/>
        <a:ea typeface="+mn-ea"/>
        <a:cs typeface="Arial" panose="020B0604020202020204" pitchFamily="34" charset="0"/>
      </a:defRPr>
    </a:lvl3pPr>
    <a:lvl4pPr marL="685800" indent="-171450" algn="l" defTabSz="914400" rtl="0" eaLnBrk="1" latinLnBrk="0" hangingPunct="1">
      <a:spcBef>
        <a:spcPts val="600"/>
      </a:spcBef>
      <a:buClr>
        <a:schemeClr val="accent2"/>
      </a:buClr>
      <a:buFont typeface="Arial" panose="020B0604020202020204" pitchFamily="34" charset="0"/>
      <a:buChar char="•"/>
      <a:defRPr sz="1200" kern="1200">
        <a:solidFill>
          <a:srgbClr val="000000"/>
        </a:solidFill>
        <a:latin typeface="Arial" panose="020B0604020202020204" pitchFamily="34" charset="0"/>
        <a:ea typeface="+mn-ea"/>
        <a:cs typeface="Arial" panose="020B0604020202020204" pitchFamily="34" charset="0"/>
      </a:defRPr>
    </a:lvl4pPr>
    <a:lvl5pPr marL="863600" indent="-171450" algn="l" defTabSz="914400" rtl="0" eaLnBrk="1" latinLnBrk="0" hangingPunct="1">
      <a:spcBef>
        <a:spcPts val="600"/>
      </a:spcBef>
      <a:buClr>
        <a:schemeClr val="accent2"/>
      </a:buClr>
      <a:buFont typeface="Arial" panose="020B0604020202020204" pitchFamily="34" charset="0"/>
      <a:buChar char="‒"/>
      <a:defRPr sz="1200" kern="1200">
        <a:solidFill>
          <a:srgbClr val="000000"/>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1</a:t>
            </a:fld>
            <a:endParaRPr lang="en-US"/>
          </a:p>
        </p:txBody>
      </p:sp>
    </p:spTree>
    <p:extLst>
      <p:ext uri="{BB962C8B-B14F-4D97-AF65-F5344CB8AC3E}">
        <p14:creationId xmlns:p14="http://schemas.microsoft.com/office/powerpoint/2010/main" val="1855594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10"/>
          </p:nvPr>
        </p:nvSpPr>
        <p:spPr/>
        <p:txBody>
          <a:bodyPr/>
          <a:lstStyle/>
          <a:p>
            <a:fld id="{5325A2C2-5F71-4445-811F-EA330DCDB9E9}" type="slidenum">
              <a:rPr lang="en-US" smtClean="0"/>
              <a:t>2</a:t>
            </a:fld>
            <a:endParaRPr lang="en-US"/>
          </a:p>
        </p:txBody>
      </p:sp>
    </p:spTree>
    <p:extLst>
      <p:ext uri="{BB962C8B-B14F-4D97-AF65-F5344CB8AC3E}">
        <p14:creationId xmlns:p14="http://schemas.microsoft.com/office/powerpoint/2010/main" val="825492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25A2C2-5F71-4445-811F-EA330DCDB9E9}" type="slidenum">
              <a:rPr lang="en-US" smtClean="0"/>
              <a:pPr/>
              <a:t>3</a:t>
            </a:fld>
            <a:endParaRPr lang="en-US"/>
          </a:p>
        </p:txBody>
      </p:sp>
    </p:spTree>
    <p:extLst>
      <p:ext uri="{BB962C8B-B14F-4D97-AF65-F5344CB8AC3E}">
        <p14:creationId xmlns:p14="http://schemas.microsoft.com/office/powerpoint/2010/main" val="192018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noRot="1" noChangeAspect="1"/>
          </p:cNvSpPr>
          <p:nvPr>
            <p:ph type="sldImg"/>
          </p:nvPr>
        </p:nvSpPr>
        <p:spPr>
          <a:prstGeom prst="rect">
            <a:avLst/>
          </a:prstGeom>
        </p:spPr>
        <p:txBody>
          <a:bodyPr/>
          <a:lstStyle/>
          <a:p>
            <a:endParaRPr/>
          </a:p>
        </p:txBody>
      </p:sp>
      <p:sp>
        <p:nvSpPr>
          <p:cNvPr id="449" name="Shape 449"/>
          <p:cNvSpPr>
            <a:spLocks noGrp="1"/>
          </p:cNvSpPr>
          <p:nvPr>
            <p:ph type="body" sz="quarter" idx="1"/>
          </p:nvPr>
        </p:nvSpPr>
        <p:spPr>
          <a:prstGeom prst="rect">
            <a:avLst/>
          </a:prstGeom>
        </p:spPr>
        <p:txBody>
          <a:bodyPr/>
          <a:lstStyle/>
          <a:p>
            <a:pPr defTabSz="457200">
              <a:spcBef>
                <a:spcPts val="0"/>
              </a:spcBef>
            </a:pPr>
            <a:r>
              <a:t>Why is </a:t>
            </a:r>
            <a:r>
              <a:rPr>
                <a:latin typeface="Courier"/>
                <a:ea typeface="Courier"/>
                <a:cs typeface="Courier"/>
                <a:sym typeface="Courier"/>
              </a:rPr>
              <a:t>base_max_searches</a:t>
            </a:r>
            <a:r>
              <a:t> = 6 by default? At one time, </a:t>
            </a:r>
            <a:r>
              <a:rPr>
                <a:latin typeface="Courier"/>
                <a:ea typeface="Courier"/>
                <a:cs typeface="Courier"/>
                <a:sym typeface="Courier"/>
              </a:rPr>
              <a:t>max_searches_per_cpu</a:t>
            </a:r>
            <a:r>
              <a:t> had a higher default. When it was reduced to 1, the default </a:t>
            </a:r>
            <a:r>
              <a:rPr>
                <a:latin typeface="Courier"/>
                <a:ea typeface="Courier"/>
                <a:cs typeface="Courier"/>
                <a:sym typeface="Courier"/>
              </a:rPr>
              <a:t>base_max_searches</a:t>
            </a:r>
            <a:r>
              <a:t> was updated to keep the search limit similar on low-core machines.</a:t>
            </a:r>
          </a:p>
          <a:p>
            <a:pPr defTabSz="457200">
              <a:spcBef>
                <a:spcPts val="0"/>
              </a:spcBef>
            </a:pPr>
            <a:endParaRPr/>
          </a:p>
          <a:p>
            <a:pPr defTabSz="457200">
              <a:spcBef>
                <a:spcPts val="0"/>
              </a:spcBef>
            </a:pPr>
            <a:r>
              <a:t>Why does the </a:t>
            </a:r>
            <a:r>
              <a:rPr>
                <a:latin typeface="Courier"/>
                <a:ea typeface="Courier"/>
                <a:cs typeface="Courier"/>
                <a:sym typeface="Courier"/>
              </a:rPr>
              <a:t>max_searches_perc</a:t>
            </a:r>
            <a:r>
              <a:t> setting exist? Why isn’t it always 100%? It’s to reserve CPU capacity for </a:t>
            </a:r>
            <a:r>
              <a:rPr i="1"/>
              <a:t>ad hoc</a:t>
            </a:r>
            <a:r>
              <a:t> searches (searches run via the UI or REST calls).</a:t>
            </a:r>
          </a:p>
        </p:txBody>
      </p:sp>
    </p:spTree>
    <p:extLst>
      <p:ext uri="{BB962C8B-B14F-4D97-AF65-F5344CB8AC3E}">
        <p14:creationId xmlns:p14="http://schemas.microsoft.com/office/powerpoint/2010/main" val="2778416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defTabSz="457200">
              <a:spcBef>
                <a:spcPts val="0"/>
              </a:spcBef>
            </a:pPr>
            <a:r>
              <a:t>As mentioned earlier, one of the important settings in </a:t>
            </a:r>
            <a:r>
              <a:rPr>
                <a:latin typeface="Courier"/>
                <a:ea typeface="Courier"/>
                <a:cs typeface="Courier"/>
                <a:sym typeface="Courier"/>
              </a:rPr>
              <a:t>limits.conf</a:t>
            </a:r>
            <a:r>
              <a:t> is </a:t>
            </a:r>
            <a:r>
              <a:rPr>
                <a:latin typeface="Courier"/>
                <a:ea typeface="Courier"/>
                <a:cs typeface="Courier"/>
                <a:sym typeface="Courier"/>
              </a:rPr>
              <a:t>max_searches_perc</a:t>
            </a:r>
            <a:r>
              <a:t> that sets the maximum number of concurrent searches the scheduler can run to reserve capacity for </a:t>
            </a:r>
            <a:r>
              <a:rPr i="1"/>
              <a:t>ad hoc</a:t>
            </a:r>
            <a:r>
              <a:t> searches.</a:t>
            </a:r>
          </a:p>
          <a:p>
            <a:pPr defTabSz="457200">
              <a:spcBef>
                <a:spcPts val="0"/>
              </a:spcBef>
            </a:pPr>
            <a:endParaRPr/>
          </a:p>
          <a:p>
            <a:pPr defTabSz="457200">
              <a:spcBef>
                <a:spcPts val="0"/>
              </a:spcBef>
            </a:pPr>
            <a:r>
              <a:t>However, during non-peak times when there are typically far fewer </a:t>
            </a:r>
            <a:r>
              <a:rPr i="1"/>
              <a:t>ad hoc</a:t>
            </a:r>
            <a:r>
              <a:t> searches, it’s wasteful to reserve the same percentage. Therefore, </a:t>
            </a:r>
            <a:r>
              <a:rPr>
                <a:latin typeface="Courier"/>
                <a:ea typeface="Courier"/>
                <a:cs typeface="Courier"/>
                <a:sym typeface="Courier"/>
              </a:rPr>
              <a:t>max_searches_perc</a:t>
            </a:r>
            <a:r>
              <a:t> can also vary by time or day.</a:t>
            </a:r>
          </a:p>
        </p:txBody>
      </p:sp>
    </p:spTree>
    <p:extLst>
      <p:ext uri="{BB962C8B-B14F-4D97-AF65-F5344CB8AC3E}">
        <p14:creationId xmlns:p14="http://schemas.microsoft.com/office/powerpoint/2010/main" val="3644624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pPr defTabSz="457200">
              <a:spcBef>
                <a:spcPts val="0"/>
              </a:spcBef>
            </a:pPr>
            <a:r>
              <a:t>As mentioned earlier, one of the important settings in </a:t>
            </a:r>
            <a:r>
              <a:rPr>
                <a:latin typeface="Courier"/>
                <a:ea typeface="Courier"/>
                <a:cs typeface="Courier"/>
                <a:sym typeface="Courier"/>
              </a:rPr>
              <a:t>limits.conf</a:t>
            </a:r>
            <a:r>
              <a:t> is </a:t>
            </a:r>
            <a:r>
              <a:rPr>
                <a:latin typeface="Courier"/>
                <a:ea typeface="Courier"/>
                <a:cs typeface="Courier"/>
                <a:sym typeface="Courier"/>
              </a:rPr>
              <a:t>max_searches_perc</a:t>
            </a:r>
            <a:r>
              <a:t> that sets the maximum number of concurrent searches the scheduler can run to reserve capacity for </a:t>
            </a:r>
            <a:r>
              <a:rPr i="1"/>
              <a:t>ad hoc</a:t>
            </a:r>
            <a:r>
              <a:t> searches.</a:t>
            </a:r>
          </a:p>
          <a:p>
            <a:pPr defTabSz="457200">
              <a:spcBef>
                <a:spcPts val="0"/>
              </a:spcBef>
            </a:pPr>
            <a:endParaRPr/>
          </a:p>
          <a:p>
            <a:pPr defTabSz="457200">
              <a:spcBef>
                <a:spcPts val="0"/>
              </a:spcBef>
            </a:pPr>
            <a:r>
              <a:t>However, during non-peak times when there are typically far fewer </a:t>
            </a:r>
            <a:r>
              <a:rPr i="1"/>
              <a:t>ad hoc</a:t>
            </a:r>
            <a:r>
              <a:t> searches, it’s wasteful to reserve the same percentage. Therefore, </a:t>
            </a:r>
            <a:r>
              <a:rPr>
                <a:latin typeface="Courier"/>
                <a:ea typeface="Courier"/>
                <a:cs typeface="Courier"/>
                <a:sym typeface="Courier"/>
              </a:rPr>
              <a:t>max_searches_perc</a:t>
            </a:r>
            <a:r>
              <a:t> can also vary by time or day.</a:t>
            </a:r>
          </a:p>
        </p:txBody>
      </p:sp>
    </p:spTree>
    <p:extLst>
      <p:ext uri="{BB962C8B-B14F-4D97-AF65-F5344CB8AC3E}">
        <p14:creationId xmlns:p14="http://schemas.microsoft.com/office/powerpoint/2010/main" val="1885134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hape 549"/>
          <p:cNvSpPr>
            <a:spLocks noGrp="1" noRot="1" noChangeAspect="1"/>
          </p:cNvSpPr>
          <p:nvPr>
            <p:ph type="sldImg"/>
          </p:nvPr>
        </p:nvSpPr>
        <p:spPr>
          <a:prstGeom prst="rect">
            <a:avLst/>
          </a:prstGeom>
        </p:spPr>
        <p:txBody>
          <a:bodyPr/>
          <a:lstStyle/>
          <a:p>
            <a:endParaRPr/>
          </a:p>
        </p:txBody>
      </p:sp>
      <p:sp>
        <p:nvSpPr>
          <p:cNvPr id="550" name="Shape 550"/>
          <p:cNvSpPr>
            <a:spLocks noGrp="1"/>
          </p:cNvSpPr>
          <p:nvPr>
            <p:ph type="body" sz="quarter" idx="1"/>
          </p:nvPr>
        </p:nvSpPr>
        <p:spPr>
          <a:prstGeom prst="rect">
            <a:avLst/>
          </a:prstGeom>
        </p:spPr>
        <p:txBody>
          <a:bodyPr/>
          <a:lstStyle/>
          <a:p>
            <a:pPr defTabSz="457200">
              <a:spcBef>
                <a:spcPts val="0"/>
              </a:spcBef>
            </a:pPr>
            <a:r>
              <a:t>In this example, the quota works out to four searches running concurrently.</a:t>
            </a:r>
          </a:p>
          <a:p>
            <a:pPr defTabSz="457200">
              <a:spcBef>
                <a:spcPts val="0"/>
              </a:spcBef>
            </a:pPr>
            <a:endParaRPr/>
          </a:p>
          <a:p>
            <a:pPr defTabSz="457200">
              <a:spcBef>
                <a:spcPts val="0"/>
              </a:spcBef>
            </a:pPr>
            <a:r>
              <a:t>In the </a:t>
            </a:r>
            <a:r>
              <a:rPr b="1"/>
              <a:t>Deferred</a:t>
            </a:r>
            <a:r>
              <a:t> case, S5 can not run until a “run slot” is free. The scheduler attempts (and fails) to run S5 a number of times. Finally, it succeeds because S4 completed and freed a slot.</a:t>
            </a:r>
          </a:p>
          <a:p>
            <a:pPr defTabSz="457200">
              <a:spcBef>
                <a:spcPts val="0"/>
              </a:spcBef>
            </a:pPr>
            <a:endParaRPr/>
          </a:p>
          <a:p>
            <a:pPr defTabSz="457200">
              <a:spcBef>
                <a:spcPts val="0"/>
              </a:spcBef>
            </a:pPr>
            <a:r>
              <a:t>In the </a:t>
            </a:r>
            <a:r>
              <a:rPr b="1"/>
              <a:t>Skipped</a:t>
            </a:r>
            <a:r>
              <a:t> case, S5 can’t be run at all because no slot becomes free during its period. It is therefore skipped.</a:t>
            </a:r>
          </a:p>
        </p:txBody>
      </p:sp>
    </p:spTree>
    <p:extLst>
      <p:ext uri="{BB962C8B-B14F-4D97-AF65-F5344CB8AC3E}">
        <p14:creationId xmlns:p14="http://schemas.microsoft.com/office/powerpoint/2010/main" val="2455325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25A2C2-5F71-4445-811F-EA330DCDB9E9}" type="slidenum">
              <a:rPr lang="en-US" smtClean="0"/>
              <a:pPr/>
              <a:t>30</a:t>
            </a:fld>
            <a:endParaRPr lang="en-US"/>
          </a:p>
        </p:txBody>
      </p:sp>
    </p:spTree>
    <p:extLst>
      <p:ext uri="{BB962C8B-B14F-4D97-AF65-F5344CB8AC3E}">
        <p14:creationId xmlns:p14="http://schemas.microsoft.com/office/powerpoint/2010/main" val="2790790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Alternate quote:</a:t>
            </a:r>
          </a:p>
          <a:p>
            <a:pPr lvl="0">
              <a:lnSpc>
                <a:spcPct val="90000"/>
              </a:lnSpc>
              <a:spcBef>
                <a:spcPts val="900"/>
              </a:spcBef>
              <a:buClr>
                <a:schemeClr val="dk1"/>
              </a:buClr>
              <a:buSzPts val="1100"/>
            </a:pPr>
            <a:r>
              <a:rPr lang="en-US" sz="1200" i="1" dirty="0">
                <a:solidFill>
                  <a:schemeClr val="dk1"/>
                </a:solidFill>
              </a:rPr>
              <a:t>“Splunk .conf was easily the most career return on investment value of any conference available in the industry. I highly recommend attending to anyone interested in being on the leading edge of managing their data.”</a:t>
            </a:r>
          </a:p>
          <a:p>
            <a:pPr lvl="0" algn="r">
              <a:lnSpc>
                <a:spcPct val="90000"/>
              </a:lnSpc>
              <a:spcBef>
                <a:spcPts val="900"/>
              </a:spcBef>
              <a:buClr>
                <a:schemeClr val="dk1"/>
              </a:buClr>
              <a:buSzPts val="1100"/>
            </a:pPr>
            <a:r>
              <a:rPr lang="en-US" sz="1100" dirty="0">
                <a:solidFill>
                  <a:schemeClr val="dk1"/>
                </a:solidFill>
              </a:rPr>
              <a:t>– Karissa Rasmussen, Sr. Information Security Engineer, Cybercore Technologies</a:t>
            </a:r>
          </a:p>
          <a:p>
            <a:endParaRPr lang="en-US" dirty="0"/>
          </a:p>
        </p:txBody>
      </p:sp>
      <p:sp>
        <p:nvSpPr>
          <p:cNvPr id="4" name="Slide Number Placeholder 3"/>
          <p:cNvSpPr>
            <a:spLocks noGrp="1"/>
          </p:cNvSpPr>
          <p:nvPr>
            <p:ph type="sldNum" sz="quarter" idx="5"/>
          </p:nvPr>
        </p:nvSpPr>
        <p:spPr/>
        <p:txBody>
          <a:bodyPr/>
          <a:lstStyle/>
          <a:p>
            <a:fld id="{5325A2C2-5F71-4445-811F-EA330DCDB9E9}" type="slidenum">
              <a:rPr lang="en-US" smtClean="0"/>
              <a:pPr/>
              <a:t>31</a:t>
            </a:fld>
            <a:endParaRPr lang="en-US" dirty="0"/>
          </a:p>
        </p:txBody>
      </p:sp>
    </p:spTree>
    <p:extLst>
      <p:ext uri="{BB962C8B-B14F-4D97-AF65-F5344CB8AC3E}">
        <p14:creationId xmlns:p14="http://schemas.microsoft.com/office/powerpoint/2010/main" val="13481499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userDrawn="1">
            <p:custDataLst>
              <p:tags r:id="rId1"/>
            </p:custDataLst>
          </p:nvPr>
        </p:nvGrpSpPr>
        <p:grpSpPr bwMode="blackGray">
          <a:xfrm>
            <a:off x="-7" y="0"/>
            <a:ext cx="12192008" cy="6858003"/>
            <a:chOff x="-7" y="0"/>
            <a:chExt cx="12192008" cy="6858003"/>
          </a:xfrm>
        </p:grpSpPr>
        <p:grpSp>
          <p:nvGrpSpPr>
            <p:cNvPr id="7" name="Group 6" hidden="1"/>
            <p:cNvGrpSpPr/>
            <p:nvPr userDrawn="1"/>
          </p:nvGrpSpPr>
          <p:grpSpPr bwMode="blackGray">
            <a:xfrm>
              <a:off x="-7" y="0"/>
              <a:ext cx="12192008" cy="6858003"/>
              <a:chOff x="-7" y="0"/>
              <a:chExt cx="12192008" cy="6858003"/>
            </a:xfrm>
            <a:solidFill>
              <a:srgbClr val="7030A0">
                <a:alpha val="10000"/>
              </a:srgbClr>
            </a:solidFill>
          </p:grpSpPr>
          <p:sp>
            <p:nvSpPr>
              <p:cNvPr id="50" name="Rectangle 49" hidden="1"/>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userDrawn="1"/>
          </p:nvGrpSpPr>
          <p:grpSpPr bwMode="blackGray">
            <a:xfrm>
              <a:off x="456062" y="304801"/>
              <a:ext cx="11279875" cy="5599075"/>
              <a:chOff x="0" y="304801"/>
              <a:chExt cx="12192000" cy="5599075"/>
            </a:xfrm>
          </p:grpSpPr>
          <p:cxnSp>
            <p:nvCxnSpPr>
              <p:cNvPr id="23" name="Straight Connector 22" hidden="1"/>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userDrawn="1"/>
          </p:nvGrpSpPr>
          <p:grpSpPr bwMode="blackGray">
            <a:xfrm>
              <a:off x="456062" y="304801"/>
              <a:ext cx="11277720" cy="5599075"/>
              <a:chOff x="456062" y="304801"/>
              <a:chExt cx="11277720" cy="5817450"/>
            </a:xfrm>
          </p:grpSpPr>
          <p:sp>
            <p:nvSpPr>
              <p:cNvPr id="10" name="Rectangle 9" hidden="1"/>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userDrawn="1"/>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438225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userDrawn="1"/>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42383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userDrawn="1"/>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567063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19537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userDrawn="1"/>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670925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25111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userDrawn="1"/>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62206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userDrawn="1"/>
        </p:nvPicPr>
        <p:blipFill>
          <a:blip r:embed="rId2"/>
          <a:stretch>
            <a:fillRect/>
          </a:stretch>
        </p:blipFill>
        <p:spPr>
          <a:xfrm>
            <a:off x="9746234" y="6365174"/>
            <a:ext cx="2139696" cy="301752"/>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userDrawn="1"/>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ext uri="{BB962C8B-B14F-4D97-AF65-F5344CB8AC3E}">
        <p14:creationId xmlns:p14="http://schemas.microsoft.com/office/powerpoint/2010/main" val="3464328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userDrawn="1"/>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userDrawn="1"/>
        </p:nvPicPr>
        <p:blipFill>
          <a:blip r:embed="rId3"/>
          <a:stretch>
            <a:fillRect/>
          </a:stretch>
        </p:blipFill>
        <p:spPr>
          <a:xfrm>
            <a:off x="9746234" y="6365174"/>
            <a:ext cx="2139696" cy="301752"/>
          </a:xfrm>
          <a:prstGeom prst="rect">
            <a:avLst/>
          </a:prstGeom>
        </p:spPr>
      </p:pic>
      <p:sp>
        <p:nvSpPr>
          <p:cNvPr id="9" name="TextBox 8"/>
          <p:cNvSpPr txBox="1"/>
          <p:nvPr userDrawn="1"/>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ext uri="{BB962C8B-B14F-4D97-AF65-F5344CB8AC3E}">
        <p14:creationId xmlns:p14="http://schemas.microsoft.com/office/powerpoint/2010/main" val="1433158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ectangle 3"/>
          <p:cNvSpPr/>
          <p:nvPr userDrawn="1"/>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userDrawn="1"/>
        </p:nvPicPr>
        <p:blipFill>
          <a:blip r:embed="rId2"/>
          <a:stretch>
            <a:fillRect/>
          </a:stretch>
        </p:blipFill>
        <p:spPr>
          <a:xfrm>
            <a:off x="9745665" y="6368577"/>
            <a:ext cx="2140265" cy="297553"/>
          </a:xfrm>
          <a:prstGeom prst="rect">
            <a:avLst/>
          </a:prstGeom>
        </p:spPr>
      </p:pic>
    </p:spTree>
    <p:extLst>
      <p:ext uri="{BB962C8B-B14F-4D97-AF65-F5344CB8AC3E}">
        <p14:creationId xmlns:p14="http://schemas.microsoft.com/office/powerpoint/2010/main" val="47547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 Dark">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userDrawn="1"/>
        </p:nvPicPr>
        <p:blipFill>
          <a:blip r:embed="rId2"/>
          <a:stretch>
            <a:fillRect/>
          </a:stretch>
        </p:blipFill>
        <p:spPr>
          <a:xfrm>
            <a:off x="9746234" y="6365174"/>
            <a:ext cx="2139696" cy="301752"/>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creenshot and Content">
    <p:spTree>
      <p:nvGrpSpPr>
        <p:cNvPr id="1" name=""/>
        <p:cNvGrpSpPr/>
        <p:nvPr/>
      </p:nvGrpSpPr>
      <p:grpSpPr>
        <a:xfrm>
          <a:off x="0" y="0"/>
          <a:ext cx="0" cy="0"/>
          <a:chOff x="0" y="0"/>
          <a:chExt cx="0" cy="0"/>
        </a:xfrm>
      </p:grpSpPr>
      <p:pic>
        <p:nvPicPr>
          <p:cNvPr id="109" name="Picture 10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userDrawn="1"/>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ext uri="{BB962C8B-B14F-4D97-AF65-F5344CB8AC3E}">
        <p14:creationId xmlns:p14="http://schemas.microsoft.com/office/powerpoint/2010/main" val="119760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userDrawn="1"/>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userDrawn="1"/>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ext uri="{BB962C8B-B14F-4D97-AF65-F5344CB8AC3E}">
        <p14:creationId xmlns:p14="http://schemas.microsoft.com/office/powerpoint/2010/main" val="3492268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creenshot and Title">
    <p:spTree>
      <p:nvGrpSpPr>
        <p:cNvPr id="1" name=""/>
        <p:cNvGrpSpPr/>
        <p:nvPr/>
      </p:nvGrpSpPr>
      <p:grpSpPr>
        <a:xfrm>
          <a:off x="0" y="0"/>
          <a:ext cx="0" cy="0"/>
          <a:chOff x="0" y="0"/>
          <a:chExt cx="0" cy="0"/>
        </a:xfrm>
      </p:grpSpPr>
      <p:sp>
        <p:nvSpPr>
          <p:cNvPr id="5" name="Rectangle 4"/>
          <p:cNvSpPr/>
          <p:nvPr userDrawn="1"/>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userDrawn="1"/>
        </p:nvPicPr>
        <p:blipFill>
          <a:blip r:embed="rId2"/>
          <a:stretch>
            <a:fillRect/>
          </a:stretch>
        </p:blipFill>
        <p:spPr>
          <a:xfrm>
            <a:off x="9745665" y="6368577"/>
            <a:ext cx="2140265" cy="297553"/>
          </a:xfrm>
          <a:prstGeom prst="rect">
            <a:avLst/>
          </a:prstGeom>
        </p:spPr>
      </p:pic>
      <p:pic>
        <p:nvPicPr>
          <p:cNvPr id="6" name="Picture 5"/>
          <p:cNvPicPr>
            <a:picLocks noChangeAspect="1"/>
          </p:cNvPicPr>
          <p:nvPr userDrawn="1"/>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ext uri="{BB962C8B-B14F-4D97-AF65-F5344CB8AC3E}">
        <p14:creationId xmlns:p14="http://schemas.microsoft.com/office/powerpoint/2010/main" val="12796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userDrawn="1"/>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userDrawn="1"/>
        </p:nvPicPr>
        <p:blipFill>
          <a:blip r:embed="rId2"/>
          <a:stretch>
            <a:fillRect/>
          </a:stretch>
        </p:blipFill>
        <p:spPr>
          <a:xfrm>
            <a:off x="9746234" y="6365174"/>
            <a:ext cx="2139696" cy="301752"/>
          </a:xfrm>
          <a:prstGeom prst="rect">
            <a:avLst/>
          </a:prstGeom>
        </p:spPr>
      </p:pic>
      <p:pic>
        <p:nvPicPr>
          <p:cNvPr id="5" name="Picture 4"/>
          <p:cNvPicPr>
            <a:picLocks noChangeAspect="1"/>
          </p:cNvPicPr>
          <p:nvPr userDrawn="1"/>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ext uri="{BB962C8B-B14F-4D97-AF65-F5344CB8AC3E}">
        <p14:creationId xmlns:p14="http://schemas.microsoft.com/office/powerpoint/2010/main" val="1268021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64531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userDrawn="1"/>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ext uri="{BB962C8B-B14F-4D97-AF65-F5344CB8AC3E}">
        <p14:creationId xmlns:p14="http://schemas.microsoft.com/office/powerpoint/2010/main" val="3029680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userDrawn="1"/>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userDrawn="1"/>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17432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userDrawn="1"/>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userDrawn="1"/>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userDrawn="1"/>
        </p:nvPicPr>
        <p:blipFill>
          <a:blip r:embed="rId2"/>
          <a:stretch>
            <a:fillRect/>
          </a:stretch>
        </p:blipFill>
        <p:spPr>
          <a:xfrm>
            <a:off x="9746234" y="6365174"/>
            <a:ext cx="2139696" cy="301752"/>
          </a:xfrm>
          <a:prstGeom prst="rect">
            <a:avLst/>
          </a:prstGeom>
        </p:spPr>
      </p:pic>
    </p:spTree>
    <p:extLst>
      <p:ext uri="{BB962C8B-B14F-4D97-AF65-F5344CB8AC3E}">
        <p14:creationId xmlns:p14="http://schemas.microsoft.com/office/powerpoint/2010/main" val="856121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456063" y="1280629"/>
            <a:ext cx="11279872" cy="46232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44425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userDrawn="1"/>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userDrawn="1">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userDrawn="1"/>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userDrawn="1"/>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8158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userDrawn="1"/>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userDrawn="1">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userDrawn="1"/>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userDrawn="1"/>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userDrawn="1"/>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679450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userDrawn="1"/>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userDrawn="1"/>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userDrawn="1"/>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userDrawn="1"/>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userDrawn="1"/>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50801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userDrawn="1"/>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userDrawn="1"/>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userDrawn="1"/>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userDrawn="1"/>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userDrawn="1"/>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userDrawn="1"/>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extLst>
      <p:ext uri="{BB962C8B-B14F-4D97-AF65-F5344CB8AC3E}">
        <p14:creationId xmlns:p14="http://schemas.microsoft.com/office/powerpoint/2010/main" val="4230845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userDrawn="1"/>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userDrawn="1"/>
        </p:nvPicPr>
        <p:blipFill>
          <a:blip r:embed="rId3"/>
          <a:stretch>
            <a:fillRect/>
          </a:stretch>
        </p:blipFill>
        <p:spPr>
          <a:xfrm>
            <a:off x="9746234" y="6365174"/>
            <a:ext cx="2139696" cy="301752"/>
          </a:xfrm>
          <a:prstGeom prst="rect">
            <a:avLst/>
          </a:prstGeom>
        </p:spPr>
      </p:pic>
      <p:sp>
        <p:nvSpPr>
          <p:cNvPr id="6" name="TextBox 5"/>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ext uri="{BB962C8B-B14F-4D97-AF65-F5344CB8AC3E}">
        <p14:creationId xmlns:p14="http://schemas.microsoft.com/office/powerpoint/2010/main" val="503692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ata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p:cNvPicPr>
          <p:nvPr userDrawn="1"/>
        </p:nvPicPr>
        <p:blipFill>
          <a:blip r:embed="rId3"/>
          <a:stretch>
            <a:fillRect/>
          </a:stretch>
        </p:blipFill>
        <p:spPr>
          <a:xfrm>
            <a:off x="9746234" y="6365174"/>
            <a:ext cx="2139696" cy="301752"/>
          </a:xfrm>
          <a:prstGeom prst="rect">
            <a:avLst/>
          </a:prstGeom>
        </p:spPr>
      </p:pic>
      <p:sp>
        <p:nvSpPr>
          <p:cNvPr id="6" name="TextBox 5"/>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Data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p:cNvPicPr>
          <p:nvPr userDrawn="1"/>
        </p:nvPicPr>
        <p:blipFill>
          <a:blip r:embed="rId3"/>
          <a:stretch>
            <a:fillRect/>
          </a:stretch>
        </p:blipFill>
        <p:spPr>
          <a:xfrm>
            <a:off x="9746234" y="6365174"/>
            <a:ext cx="2139696" cy="301752"/>
          </a:xfrm>
          <a:prstGeom prst="rect">
            <a:avLst/>
          </a:prstGeom>
        </p:spPr>
      </p:pic>
      <p:sp>
        <p:nvSpPr>
          <p:cNvPr id="6" name="TextBox 5"/>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4" name="Oval 3"/>
          <p:cNvSpPr/>
          <p:nvPr userDrawn="1"/>
        </p:nvSpPr>
        <p:spPr>
          <a:xfrm>
            <a:off x="6307661" y="1050232"/>
            <a:ext cx="4253610" cy="42536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5" name="Picture Placeholder 7"/>
          <p:cNvSpPr>
            <a:spLocks noGrp="1"/>
          </p:cNvSpPr>
          <p:nvPr>
            <p:ph type="pic" sz="quarter" idx="10"/>
          </p:nvPr>
        </p:nvSpPr>
        <p:spPr>
          <a:xfrm>
            <a:off x="6307661" y="1050232"/>
            <a:ext cx="4253610" cy="4253608"/>
          </a:xfrm>
          <a:prstGeom prst="ellipse">
            <a:avLst/>
          </a:prstGeom>
        </p:spPr>
        <p:txBody>
          <a:bodyPr/>
          <a:lstStyle>
            <a:lvl1pPr>
              <a:defRPr>
                <a:solidFill>
                  <a:schemeClr val="accent1"/>
                </a:solidFill>
              </a:defRPr>
            </a:lvl1pPr>
          </a:lstStyle>
          <a:p>
            <a:r>
              <a:rPr lang="en-US"/>
              <a:t>Click icon to add picture</a:t>
            </a:r>
            <a:endParaRPr lang="en-US" dirty="0"/>
          </a:p>
        </p:txBody>
      </p:sp>
      <p:cxnSp>
        <p:nvCxnSpPr>
          <p:cNvPr id="8" name="Straight Connector 7"/>
          <p:cNvCxnSpPr/>
          <p:nvPr userDrawn="1"/>
        </p:nvCxnSpPr>
        <p:spPr>
          <a:xfrm>
            <a:off x="954896" y="3377041"/>
            <a:ext cx="4334256"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12"/>
          <p:cNvSpPr>
            <a:spLocks noGrp="1"/>
          </p:cNvSpPr>
          <p:nvPr>
            <p:ph sz="quarter" idx="12" hasCustomPrompt="1"/>
          </p:nvPr>
        </p:nvSpPr>
        <p:spPr>
          <a:xfrm>
            <a:off x="1" y="2487062"/>
            <a:ext cx="6244046" cy="717550"/>
          </a:xfrm>
        </p:spPr>
        <p:txBody>
          <a:bodyPr/>
          <a:lstStyle>
            <a:lvl1pPr marL="0" indent="0" algn="ctr">
              <a:buFontTx/>
              <a:buNone/>
              <a:defRPr sz="3200" b="1" cap="all" spc="200" baseline="0"/>
            </a:lvl1pPr>
          </a:lstStyle>
          <a:p>
            <a:pPr lvl="0"/>
            <a:r>
              <a:rPr lang="en-US" dirty="0" err="1"/>
              <a:t>ButterCup</a:t>
            </a:r>
            <a:r>
              <a:rPr lang="en-US" dirty="0"/>
              <a:t> Splunker</a:t>
            </a:r>
          </a:p>
        </p:txBody>
      </p:sp>
      <p:sp>
        <p:nvSpPr>
          <p:cNvPr id="10" name="Content Placeholder 16"/>
          <p:cNvSpPr>
            <a:spLocks noGrp="1"/>
          </p:cNvSpPr>
          <p:nvPr>
            <p:ph sz="quarter" idx="14" hasCustomPrompt="1"/>
          </p:nvPr>
        </p:nvSpPr>
        <p:spPr>
          <a:xfrm>
            <a:off x="613774" y="3518281"/>
            <a:ext cx="5016500" cy="692150"/>
          </a:xfrm>
        </p:spPr>
        <p:txBody>
          <a:bodyPr/>
          <a:lstStyle>
            <a:lvl1pPr marL="0" indent="0" algn="ctr">
              <a:buNone/>
              <a:defRPr sz="2000" b="1" baseline="0">
                <a:solidFill>
                  <a:schemeClr val="accent2"/>
                </a:solidFill>
              </a:defRPr>
            </a:lvl1pPr>
            <a:lvl2pPr marL="277813" indent="0">
              <a:buNone/>
              <a:defRPr/>
            </a:lvl2pPr>
            <a:lvl3pPr marL="509588" indent="0">
              <a:buNone/>
              <a:defRPr/>
            </a:lvl3pPr>
            <a:lvl4pPr marL="741362" indent="0">
              <a:buNone/>
              <a:defRPr/>
            </a:lvl4pPr>
            <a:lvl5pPr>
              <a:buNone/>
              <a:defRPr/>
            </a:lvl5pPr>
          </a:lstStyle>
          <a:p>
            <a:pPr lvl="0"/>
            <a:r>
              <a:rPr lang="en-US" dirty="0"/>
              <a:t>Mascot, Internal Mischief</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Data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p:cNvPicPr>
          <p:nvPr userDrawn="1"/>
        </p:nvPicPr>
        <p:blipFill>
          <a:blip r:embed="rId3"/>
          <a:stretch>
            <a:fillRect/>
          </a:stretch>
        </p:blipFill>
        <p:spPr>
          <a:xfrm>
            <a:off x="9746234" y="6365174"/>
            <a:ext cx="2139696" cy="301752"/>
          </a:xfrm>
          <a:prstGeom prst="rect">
            <a:avLst/>
          </a:prstGeom>
        </p:spPr>
      </p:pic>
      <p:sp>
        <p:nvSpPr>
          <p:cNvPr id="6" name="TextBox 5"/>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4" name="Oval 3"/>
          <p:cNvSpPr/>
          <p:nvPr userDrawn="1"/>
        </p:nvSpPr>
        <p:spPr>
          <a:xfrm>
            <a:off x="1778617" y="1254032"/>
            <a:ext cx="3200400" cy="3200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000000"/>
              </a:solidFill>
            </a:endParaRPr>
          </a:p>
        </p:txBody>
      </p:sp>
      <p:sp>
        <p:nvSpPr>
          <p:cNvPr id="5" name="Oval 4"/>
          <p:cNvSpPr/>
          <p:nvPr userDrawn="1"/>
        </p:nvSpPr>
        <p:spPr>
          <a:xfrm>
            <a:off x="7232932" y="1254032"/>
            <a:ext cx="3200400" cy="3200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rgbClr val="000000"/>
              </a:solidFill>
            </a:endParaRPr>
          </a:p>
        </p:txBody>
      </p:sp>
      <p:sp>
        <p:nvSpPr>
          <p:cNvPr id="8" name="Picture Placeholder 4"/>
          <p:cNvSpPr>
            <a:spLocks noGrp="1"/>
          </p:cNvSpPr>
          <p:nvPr>
            <p:ph type="pic" sz="quarter" idx="10"/>
          </p:nvPr>
        </p:nvSpPr>
        <p:spPr>
          <a:xfrm>
            <a:off x="1778617" y="1254032"/>
            <a:ext cx="3200400" cy="3200400"/>
          </a:xfrm>
          <a:prstGeom prst="ellipse">
            <a:avLst/>
          </a:prstGeom>
        </p:spPr>
        <p:txBody>
          <a:bodyPr/>
          <a:lstStyle>
            <a:lvl1pPr>
              <a:defRPr>
                <a:solidFill>
                  <a:schemeClr val="accent1"/>
                </a:solidFill>
              </a:defRPr>
            </a:lvl1pPr>
          </a:lstStyle>
          <a:p>
            <a:r>
              <a:rPr lang="en-US"/>
              <a:t>Click icon to add picture</a:t>
            </a:r>
            <a:endParaRPr lang="en-US" dirty="0"/>
          </a:p>
        </p:txBody>
      </p:sp>
      <p:sp>
        <p:nvSpPr>
          <p:cNvPr id="9" name="Picture Placeholder 4"/>
          <p:cNvSpPr>
            <a:spLocks noGrp="1"/>
          </p:cNvSpPr>
          <p:nvPr>
            <p:ph type="pic" sz="quarter" idx="11"/>
          </p:nvPr>
        </p:nvSpPr>
        <p:spPr>
          <a:xfrm>
            <a:off x="7232932" y="1254032"/>
            <a:ext cx="3200400" cy="3200400"/>
          </a:xfrm>
          <a:prstGeom prst="ellipse">
            <a:avLst/>
          </a:prstGeom>
        </p:spPr>
        <p:txBody>
          <a:bodyPr/>
          <a:lstStyle>
            <a:lvl1pPr>
              <a:defRPr>
                <a:solidFill>
                  <a:schemeClr val="accent1"/>
                </a:solidFill>
              </a:defRPr>
            </a:lvl1pPr>
          </a:lstStyle>
          <a:p>
            <a:r>
              <a:rPr lang="en-US"/>
              <a:t>Click icon to add picture</a:t>
            </a:r>
            <a:endParaRPr lang="en-US" dirty="0"/>
          </a:p>
        </p:txBody>
      </p:sp>
      <p:sp>
        <p:nvSpPr>
          <p:cNvPr id="10" name="Text Placeholder 12"/>
          <p:cNvSpPr>
            <a:spLocks noGrp="1"/>
          </p:cNvSpPr>
          <p:nvPr>
            <p:ph type="body" sz="quarter" idx="12" hasCustomPrompt="1"/>
          </p:nvPr>
        </p:nvSpPr>
        <p:spPr>
          <a:xfrm>
            <a:off x="814034" y="4730453"/>
            <a:ext cx="5129566" cy="327896"/>
          </a:xfrm>
        </p:spPr>
        <p:txBody>
          <a:bodyPr tIns="0"/>
          <a:lstStyle>
            <a:lvl1pPr marL="0" indent="0" algn="ctr">
              <a:buFontTx/>
              <a:buNone/>
              <a:defRPr sz="2000" b="1" cap="all" spc="200" baseline="0">
                <a:solidFill>
                  <a:schemeClr val="tx2"/>
                </a:solidFill>
              </a:defRPr>
            </a:lvl1pPr>
          </a:lstStyle>
          <a:p>
            <a:pPr lvl="0"/>
            <a:r>
              <a:rPr lang="en-US" dirty="0"/>
              <a:t>BUTTERCUP SPLUNKER</a:t>
            </a:r>
          </a:p>
        </p:txBody>
      </p:sp>
      <p:sp>
        <p:nvSpPr>
          <p:cNvPr id="11" name="Text Placeholder 12"/>
          <p:cNvSpPr>
            <a:spLocks noGrp="1"/>
          </p:cNvSpPr>
          <p:nvPr>
            <p:ph type="body" sz="quarter" idx="13" hasCustomPrompt="1"/>
          </p:nvPr>
        </p:nvSpPr>
        <p:spPr>
          <a:xfrm>
            <a:off x="1550017" y="5323030"/>
            <a:ext cx="3657600" cy="272296"/>
          </a:xfrm>
        </p:spPr>
        <p:txBody>
          <a:bodyPr tIns="0"/>
          <a:lstStyle>
            <a:lvl1pPr marL="0" indent="0" algn="ctr">
              <a:buFontTx/>
              <a:buNone/>
              <a:defRPr sz="1800" b="1" cap="none" spc="0" baseline="0">
                <a:solidFill>
                  <a:schemeClr val="accent2"/>
                </a:solidFill>
              </a:defRPr>
            </a:lvl1pPr>
          </a:lstStyle>
          <a:p>
            <a:pPr lvl="0"/>
            <a:r>
              <a:rPr lang="en-US" dirty="0"/>
              <a:t>Mascot, Internal Mischief</a:t>
            </a:r>
          </a:p>
        </p:txBody>
      </p:sp>
      <p:sp>
        <p:nvSpPr>
          <p:cNvPr id="12" name="Text Placeholder 12"/>
          <p:cNvSpPr>
            <a:spLocks noGrp="1"/>
          </p:cNvSpPr>
          <p:nvPr>
            <p:ph type="body" sz="quarter" idx="14" hasCustomPrompt="1"/>
          </p:nvPr>
        </p:nvSpPr>
        <p:spPr>
          <a:xfrm>
            <a:off x="6270171" y="4730453"/>
            <a:ext cx="5125922" cy="327896"/>
          </a:xfrm>
        </p:spPr>
        <p:txBody>
          <a:bodyPr tIns="0"/>
          <a:lstStyle>
            <a:lvl1pPr marL="0" indent="0" algn="ctr">
              <a:buFontTx/>
              <a:buNone/>
              <a:defRPr sz="2000" b="1" cap="all" spc="200" baseline="0">
                <a:solidFill>
                  <a:schemeClr val="tx2"/>
                </a:solidFill>
              </a:defRPr>
            </a:lvl1pPr>
          </a:lstStyle>
          <a:p>
            <a:pPr lvl="0"/>
            <a:r>
              <a:rPr lang="en-US" dirty="0"/>
              <a:t>BUTTERCUP SPLUNKER</a:t>
            </a:r>
          </a:p>
        </p:txBody>
      </p:sp>
      <p:sp>
        <p:nvSpPr>
          <p:cNvPr id="13" name="Text Placeholder 12"/>
          <p:cNvSpPr>
            <a:spLocks noGrp="1"/>
          </p:cNvSpPr>
          <p:nvPr>
            <p:ph type="body" sz="quarter" idx="15" hasCustomPrompt="1"/>
          </p:nvPr>
        </p:nvSpPr>
        <p:spPr>
          <a:xfrm>
            <a:off x="7004332" y="5323030"/>
            <a:ext cx="3657600" cy="272296"/>
          </a:xfrm>
        </p:spPr>
        <p:txBody>
          <a:bodyPr tIns="0"/>
          <a:lstStyle>
            <a:lvl1pPr marL="0" indent="0" algn="ctr">
              <a:buFontTx/>
              <a:buNone/>
              <a:defRPr sz="1800" b="1" cap="none" spc="0" baseline="0">
                <a:solidFill>
                  <a:schemeClr val="accent2"/>
                </a:solidFill>
              </a:defRPr>
            </a:lvl1pPr>
          </a:lstStyle>
          <a:p>
            <a:pPr lvl="0"/>
            <a:r>
              <a:rPr lang="en-US" dirty="0"/>
              <a:t>Mascot, Internal Mischief</a:t>
            </a:r>
          </a:p>
        </p:txBody>
      </p:sp>
      <p:cxnSp>
        <p:nvCxnSpPr>
          <p:cNvPr id="14" name="Straight Connector 13"/>
          <p:cNvCxnSpPr/>
          <p:nvPr userDrawn="1"/>
        </p:nvCxnSpPr>
        <p:spPr>
          <a:xfrm>
            <a:off x="6836244" y="5182478"/>
            <a:ext cx="3993776"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1381929" y="5182478"/>
            <a:ext cx="3993776"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36"/>
          <p:cNvSpPr>
            <a:spLocks noGrp="1"/>
          </p:cNvSpPr>
          <p:nvPr>
            <p:ph type="body" sz="quarter" idx="16" hasCustomPrompt="1"/>
          </p:nvPr>
        </p:nvSpPr>
        <p:spPr>
          <a:xfrm>
            <a:off x="2277291" y="6074476"/>
            <a:ext cx="7637418" cy="290698"/>
          </a:xfrm>
        </p:spPr>
        <p:txBody>
          <a:bodyPr tIns="0" bIns="0"/>
          <a:lstStyle>
            <a:lvl1pPr marL="0" indent="0" algn="ctr">
              <a:buFontTx/>
              <a:buNone/>
              <a:defRPr sz="1600" cap="all" spc="200" baseline="0">
                <a:solidFill>
                  <a:schemeClr val="tx2"/>
                </a:solidFill>
              </a:defRPr>
            </a:lvl1pPr>
          </a:lstStyle>
          <a:p>
            <a:pPr lvl="0"/>
            <a:r>
              <a:rPr lang="en-US" dirty="0"/>
              <a:t>MODERATED BY </a:t>
            </a:r>
          </a:p>
        </p:txBody>
      </p:sp>
      <p:sp>
        <p:nvSpPr>
          <p:cNvPr id="17" name="Title 37"/>
          <p:cNvSpPr>
            <a:spLocks noGrp="1"/>
          </p:cNvSpPr>
          <p:nvPr>
            <p:ph type="title"/>
          </p:nvPr>
        </p:nvSpPr>
        <p:spPr>
          <a:xfrm>
            <a:off x="456063" y="310393"/>
            <a:ext cx="11279874" cy="899929"/>
          </a:xfrm>
        </p:spPr>
        <p:txBody>
          <a:bodyPr/>
          <a:lstStyle/>
          <a:p>
            <a:r>
              <a:rPr lang="en-US"/>
              <a:t>Click to edit Master title style</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userDrawn="1"/>
        </p:nvPicPr>
        <p:blipFill>
          <a:blip r:embed="rId3"/>
          <a:stretch>
            <a:fillRect/>
          </a:stretch>
        </p:blipFill>
        <p:spPr>
          <a:xfrm>
            <a:off x="9746234" y="6365174"/>
            <a:ext cx="2139696" cy="301752"/>
          </a:xfrm>
          <a:prstGeom prst="rect">
            <a:avLst/>
          </a:prstGeom>
        </p:spPr>
      </p:pic>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ext uri="{BB962C8B-B14F-4D97-AF65-F5344CB8AC3E}">
        <p14:creationId xmlns:p14="http://schemas.microsoft.com/office/powerpoint/2010/main" val="481898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userDrawn="1"/>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userDrawn="1"/>
        </p:nvPicPr>
        <p:blipFill>
          <a:blip r:embed="rId3"/>
          <a:stretch>
            <a:fillRect/>
          </a:stretch>
        </p:blipFill>
        <p:spPr>
          <a:xfrm>
            <a:off x="9746234" y="6365174"/>
            <a:ext cx="2139696" cy="301752"/>
          </a:xfrm>
          <a:prstGeom prst="rect">
            <a:avLst/>
          </a:prstGeom>
        </p:spPr>
      </p:pic>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ext uri="{BB962C8B-B14F-4D97-AF65-F5344CB8AC3E}">
        <p14:creationId xmlns:p14="http://schemas.microsoft.com/office/powerpoint/2010/main" val="262407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userDrawn="1"/>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614333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userDrawn="1"/>
        </p:nvPicPr>
        <p:blipFill>
          <a:blip r:embed="rId3"/>
          <a:stretch>
            <a:fillRect/>
          </a:stretch>
        </p:blipFill>
        <p:spPr>
          <a:xfrm>
            <a:off x="9746234" y="6365174"/>
            <a:ext cx="2139696" cy="301752"/>
          </a:xfrm>
          <a:prstGeom prst="rect">
            <a:avLst/>
          </a:prstGeom>
        </p:spPr>
      </p:pic>
      <p:sp>
        <p:nvSpPr>
          <p:cNvPr id="10" name="TextBox 9"/>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ext uri="{BB962C8B-B14F-4D97-AF65-F5344CB8AC3E}">
        <p14:creationId xmlns:p14="http://schemas.microsoft.com/office/powerpoint/2010/main" val="4151953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userDrawn="1"/>
        </p:nvPicPr>
        <p:blipFill>
          <a:blip r:embed="rId3"/>
          <a:stretch>
            <a:fillRect/>
          </a:stretch>
        </p:blipFill>
        <p:spPr>
          <a:xfrm>
            <a:off x="9746234" y="6365174"/>
            <a:ext cx="2139696" cy="301752"/>
          </a:xfrm>
          <a:prstGeom prst="rect">
            <a:avLst/>
          </a:prstGeom>
        </p:spPr>
      </p:pic>
      <p:sp>
        <p:nvSpPr>
          <p:cNvPr id="15" name="TextBox 14"/>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ext uri="{BB962C8B-B14F-4D97-AF65-F5344CB8AC3E}">
        <p14:creationId xmlns:p14="http://schemas.microsoft.com/office/powerpoint/2010/main" val="1110455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pic>
        <p:nvPicPr>
          <p:cNvPr id="5" name="Picture 4"/>
          <p:cNvPicPr>
            <a:picLocks/>
          </p:cNvPicPr>
          <p:nvPr userDrawn="1"/>
        </p:nvPicPr>
        <p:blipFill>
          <a:blip r:embed="rId3"/>
          <a:stretch>
            <a:fillRect/>
          </a:stretch>
        </p:blipFill>
        <p:spPr>
          <a:xfrm>
            <a:off x="9746234" y="6365174"/>
            <a:ext cx="2139696" cy="301752"/>
          </a:xfrm>
          <a:prstGeom prst="rect">
            <a:avLst/>
          </a:prstGeom>
        </p:spPr>
      </p:pic>
      <p:sp>
        <p:nvSpPr>
          <p:cNvPr id="4" name="TextBox 3"/>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ext uri="{BB962C8B-B14F-4D97-AF65-F5344CB8AC3E}">
        <p14:creationId xmlns:p14="http://schemas.microsoft.com/office/powerpoint/2010/main" val="795862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userDrawn="1"/>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userDrawn="1"/>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userDrawn="1">
            <p:custDataLst>
              <p:tags r:id="rId1"/>
            </p:custDataLst>
          </p:nvPr>
        </p:nvGrpSpPr>
        <p:grpSpPr bwMode="blackGray">
          <a:xfrm>
            <a:off x="762" y="-432"/>
            <a:ext cx="12192008" cy="6858003"/>
            <a:chOff x="-7" y="0"/>
            <a:chExt cx="12192008" cy="6858003"/>
          </a:xfrm>
        </p:grpSpPr>
        <p:grpSp>
          <p:nvGrpSpPr>
            <p:cNvPr id="14" name="Group 13" hidden="1"/>
            <p:cNvGrpSpPr/>
            <p:nvPr userDrawn="1"/>
          </p:nvGrpSpPr>
          <p:grpSpPr bwMode="blackGray">
            <a:xfrm>
              <a:off x="-7" y="0"/>
              <a:ext cx="12192008" cy="6858003"/>
              <a:chOff x="-7" y="0"/>
              <a:chExt cx="12192008" cy="6858003"/>
            </a:xfrm>
            <a:solidFill>
              <a:srgbClr val="7030A0">
                <a:alpha val="10000"/>
              </a:srgbClr>
            </a:solidFill>
          </p:grpSpPr>
          <p:sp>
            <p:nvSpPr>
              <p:cNvPr id="58" name="Rectangle 57" hidden="1"/>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userDrawn="1"/>
          </p:nvGrpSpPr>
          <p:grpSpPr bwMode="blackGray">
            <a:xfrm>
              <a:off x="456062" y="304801"/>
              <a:ext cx="11279875" cy="5599075"/>
              <a:chOff x="0" y="304801"/>
              <a:chExt cx="12192000" cy="5599075"/>
            </a:xfrm>
          </p:grpSpPr>
          <p:cxnSp>
            <p:nvCxnSpPr>
              <p:cNvPr id="32" name="Straight Connector 31" hidden="1"/>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userDrawn="1"/>
          </p:nvGrpSpPr>
          <p:grpSpPr bwMode="blackGray">
            <a:xfrm>
              <a:off x="456062" y="304801"/>
              <a:ext cx="11277720" cy="5599075"/>
              <a:chOff x="456062" y="304801"/>
              <a:chExt cx="11277720" cy="5817450"/>
            </a:xfrm>
          </p:grpSpPr>
          <p:sp>
            <p:nvSpPr>
              <p:cNvPr id="19" name="Rectangle 18" hidden="1"/>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userDrawn="1"/>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userDrawn="1"/>
        </p:nvPicPr>
        <p:blipFill>
          <a:blip r:embed="rId4"/>
          <a:stretch>
            <a:fillRect/>
          </a:stretch>
        </p:blipFill>
        <p:spPr>
          <a:xfrm>
            <a:off x="9746234" y="6365174"/>
            <a:ext cx="2139696" cy="301752"/>
          </a:xfrm>
          <a:prstGeom prst="rect">
            <a:avLst/>
          </a:prstGeom>
        </p:spPr>
      </p:pic>
      <p:sp>
        <p:nvSpPr>
          <p:cNvPr id="65" name="TextBox 64"/>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ext uri="{BB962C8B-B14F-4D97-AF65-F5344CB8AC3E}">
        <p14:creationId xmlns:p14="http://schemas.microsoft.com/office/powerpoint/2010/main" val="1196328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userDrawn="1"/>
        </p:nvPicPr>
        <p:blipFill rotWithShape="1">
          <a:blip r:embed="rId3"/>
          <a:srcRect r="70280"/>
          <a:stretch/>
        </p:blipFill>
        <p:spPr>
          <a:xfrm>
            <a:off x="0" y="0"/>
            <a:ext cx="3602736" cy="6857143"/>
          </a:xfrm>
          <a:prstGeom prst="rect">
            <a:avLst/>
          </a:prstGeom>
        </p:spPr>
      </p:pic>
      <p:grpSp>
        <p:nvGrpSpPr>
          <p:cNvPr id="13" name="Group 12" hidden="1"/>
          <p:cNvGrpSpPr/>
          <p:nvPr userDrawn="1">
            <p:custDataLst>
              <p:tags r:id="rId1"/>
            </p:custDataLst>
          </p:nvPr>
        </p:nvGrpSpPr>
        <p:grpSpPr bwMode="blackGray">
          <a:xfrm>
            <a:off x="762" y="-432"/>
            <a:ext cx="12192008" cy="6858003"/>
            <a:chOff x="-7" y="0"/>
            <a:chExt cx="12192008" cy="6858003"/>
          </a:xfrm>
        </p:grpSpPr>
        <p:grpSp>
          <p:nvGrpSpPr>
            <p:cNvPr id="14" name="Group 13" hidden="1"/>
            <p:cNvGrpSpPr/>
            <p:nvPr userDrawn="1"/>
          </p:nvGrpSpPr>
          <p:grpSpPr bwMode="blackGray">
            <a:xfrm>
              <a:off x="-7" y="0"/>
              <a:ext cx="12192008" cy="6858003"/>
              <a:chOff x="-7" y="0"/>
              <a:chExt cx="12192008" cy="6858003"/>
            </a:xfrm>
            <a:solidFill>
              <a:srgbClr val="7030A0">
                <a:alpha val="10000"/>
              </a:srgbClr>
            </a:solidFill>
          </p:grpSpPr>
          <p:sp>
            <p:nvSpPr>
              <p:cNvPr id="58" name="Rectangle 57" hidden="1"/>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userDrawn="1"/>
          </p:nvGrpSpPr>
          <p:grpSpPr bwMode="blackGray">
            <a:xfrm>
              <a:off x="456062" y="304801"/>
              <a:ext cx="11279875" cy="5599075"/>
              <a:chOff x="0" y="304801"/>
              <a:chExt cx="12192000" cy="5599075"/>
            </a:xfrm>
          </p:grpSpPr>
          <p:cxnSp>
            <p:nvCxnSpPr>
              <p:cNvPr id="32" name="Straight Connector 31" hidden="1"/>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userDrawn="1"/>
          </p:nvGrpSpPr>
          <p:grpSpPr bwMode="blackGray">
            <a:xfrm>
              <a:off x="456062" y="304801"/>
              <a:ext cx="11277720" cy="5599075"/>
              <a:chOff x="456062" y="304801"/>
              <a:chExt cx="11277720" cy="5817450"/>
            </a:xfrm>
          </p:grpSpPr>
          <p:sp>
            <p:nvSpPr>
              <p:cNvPr id="18" name="Rectangle 17" hidden="1"/>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userDrawn="1"/>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userDrawn="1"/>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userDrawn="1"/>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pic>
        <p:nvPicPr>
          <p:cNvPr id="4" name="Picture 3"/>
          <p:cNvPicPr>
            <a:picLocks/>
          </p:cNvPicPr>
          <p:nvPr userDrawn="1"/>
        </p:nvPicPr>
        <p:blipFill>
          <a:blip r:embed="rId3"/>
          <a:stretch>
            <a:fillRect/>
          </a:stretch>
        </p:blipFill>
        <p:spPr>
          <a:xfrm>
            <a:off x="9746234" y="6365174"/>
            <a:ext cx="2139696" cy="301752"/>
          </a:xfrm>
          <a:prstGeom prst="rect">
            <a:avLst/>
          </a:prstGeom>
        </p:spPr>
      </p:pic>
      <p:sp>
        <p:nvSpPr>
          <p:cNvPr id="7" name="TextBox 6"/>
          <p:cNvSpPr txBox="1"/>
          <p:nvPr userDrawn="1"/>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2019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Key Takeaway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userDrawn="1"/>
        </p:nvPicPr>
        <p:blipFill>
          <a:blip r:embed="rId3"/>
          <a:stretch>
            <a:fillRect/>
          </a:stretch>
        </p:blipFill>
        <p:spPr>
          <a:xfrm>
            <a:off x="9745665" y="6368577"/>
            <a:ext cx="2140265" cy="297553"/>
          </a:xfrm>
          <a:prstGeom prst="rect">
            <a:avLst/>
          </a:prstGeom>
        </p:spPr>
      </p:pic>
      <p:sp>
        <p:nvSpPr>
          <p:cNvPr id="7" name="TextBox 6"/>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ext uri="{BB962C8B-B14F-4D97-AF65-F5344CB8AC3E}">
        <p14:creationId xmlns:p14="http://schemas.microsoft.com/office/powerpoint/2010/main" val="186990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Tree>
    <p:extLst>
      <p:ext uri="{BB962C8B-B14F-4D97-AF65-F5344CB8AC3E}">
        <p14:creationId xmlns:p14="http://schemas.microsoft.com/office/powerpoint/2010/main" val="2009244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rward-Looking Statements">
    <p:spTree>
      <p:nvGrpSpPr>
        <p:cNvPr id="1" name=""/>
        <p:cNvGrpSpPr/>
        <p:nvPr/>
      </p:nvGrpSpPr>
      <p:grpSpPr>
        <a:xfrm>
          <a:off x="0" y="0"/>
          <a:ext cx="0" cy="0"/>
          <a:chOff x="0" y="0"/>
          <a:chExt cx="0" cy="0"/>
        </a:xfrm>
      </p:grpSpPr>
      <p:sp>
        <p:nvSpPr>
          <p:cNvPr id="2" name="TextBox 1"/>
          <p:cNvSpPr txBox="1"/>
          <p:nvPr userDrawn="1"/>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2019 Splunk Inc. All rights reserved.</a:t>
            </a:r>
          </a:p>
        </p:txBody>
      </p:sp>
      <p:sp>
        <p:nvSpPr>
          <p:cNvPr id="11" name="Title 1"/>
          <p:cNvSpPr txBox="1">
            <a:spLocks/>
          </p:cNvSpPr>
          <p:nvPr userDrawn="1"/>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userDrawn="1"/>
        </p:nvSpPr>
        <p:spPr>
          <a:xfrm>
            <a:off x="1311517" y="-423391"/>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userDrawn="1"/>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userDrawn="1"/>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userDrawn="1"/>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extLst>
      <p:ext uri="{BB962C8B-B14F-4D97-AF65-F5344CB8AC3E}">
        <p14:creationId xmlns:p14="http://schemas.microsoft.com/office/powerpoint/2010/main" val="239147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Grid">
    <p:spTree>
      <p:nvGrpSpPr>
        <p:cNvPr id="1" name=""/>
        <p:cNvGrpSpPr/>
        <p:nvPr/>
      </p:nvGrpSpPr>
      <p:grpSpPr>
        <a:xfrm>
          <a:off x="0" y="0"/>
          <a:ext cx="0" cy="0"/>
          <a:chOff x="0" y="0"/>
          <a:chExt cx="0" cy="0"/>
        </a:xfrm>
      </p:grpSpPr>
      <p:grpSp>
        <p:nvGrpSpPr>
          <p:cNvPr id="99" name="Group 98"/>
          <p:cNvGrpSpPr/>
          <p:nvPr userDrawn="1"/>
        </p:nvGrpSpPr>
        <p:grpSpPr bwMode="blackGray">
          <a:xfrm>
            <a:off x="-7" y="0"/>
            <a:ext cx="12192008" cy="6858003"/>
            <a:chOff x="-7" y="0"/>
            <a:chExt cx="12192008" cy="6858003"/>
          </a:xfrm>
        </p:grpSpPr>
        <p:grpSp>
          <p:nvGrpSpPr>
            <p:cNvPr id="100" name="Group 99"/>
            <p:cNvGrpSpPr/>
            <p:nvPr userDrawn="1"/>
          </p:nvGrpSpPr>
          <p:grpSpPr bwMode="blackGray">
            <a:xfrm>
              <a:off x="-7" y="0"/>
              <a:ext cx="12192008" cy="6858003"/>
              <a:chOff x="-7" y="0"/>
              <a:chExt cx="12192008" cy="6858003"/>
            </a:xfrm>
            <a:solidFill>
              <a:srgbClr val="7030A0">
                <a:alpha val="10000"/>
              </a:srgbClr>
            </a:solidFill>
          </p:grpSpPr>
          <p:sp>
            <p:nvSpPr>
              <p:cNvPr id="141" name="Rectangle 140"/>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userDrawn="1"/>
          </p:nvGrpSpPr>
          <p:grpSpPr bwMode="blackGray">
            <a:xfrm>
              <a:off x="456062" y="304801"/>
              <a:ext cx="11279875" cy="5599075"/>
              <a:chOff x="0" y="304801"/>
              <a:chExt cx="12192000" cy="5599075"/>
            </a:xfrm>
          </p:grpSpPr>
          <p:cxnSp>
            <p:nvCxnSpPr>
              <p:cNvPr id="115" name="Straight Connector 114"/>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userDrawn="1"/>
          </p:nvGrpSpPr>
          <p:grpSpPr bwMode="blackGray">
            <a:xfrm>
              <a:off x="456062" y="304801"/>
              <a:ext cx="11277720" cy="5599075"/>
              <a:chOff x="456062" y="304801"/>
              <a:chExt cx="11277720" cy="5817450"/>
            </a:xfrm>
          </p:grpSpPr>
          <p:sp>
            <p:nvSpPr>
              <p:cNvPr id="103" name="Rectangle 102"/>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extLst>
      <p:ext uri="{BB962C8B-B14F-4D97-AF65-F5344CB8AC3E}">
        <p14:creationId xmlns:p14="http://schemas.microsoft.com/office/powerpoint/2010/main" val="78290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20594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id and text sizing">
    <p:spTree>
      <p:nvGrpSpPr>
        <p:cNvPr id="1" name=""/>
        <p:cNvGrpSpPr/>
        <p:nvPr/>
      </p:nvGrpSpPr>
      <p:grpSpPr>
        <a:xfrm>
          <a:off x="0" y="0"/>
          <a:ext cx="0" cy="0"/>
          <a:chOff x="0" y="0"/>
          <a:chExt cx="0" cy="0"/>
        </a:xfrm>
      </p:grpSpPr>
      <p:grpSp>
        <p:nvGrpSpPr>
          <p:cNvPr id="54" name="Group 53"/>
          <p:cNvGrpSpPr/>
          <p:nvPr userDrawn="1"/>
        </p:nvGrpSpPr>
        <p:grpSpPr bwMode="blackGray">
          <a:xfrm>
            <a:off x="-7" y="0"/>
            <a:ext cx="12192008" cy="6858003"/>
            <a:chOff x="-7" y="0"/>
            <a:chExt cx="12192008" cy="6858003"/>
          </a:xfrm>
        </p:grpSpPr>
        <p:grpSp>
          <p:nvGrpSpPr>
            <p:cNvPr id="55" name="Group 54"/>
            <p:cNvGrpSpPr/>
            <p:nvPr userDrawn="1"/>
          </p:nvGrpSpPr>
          <p:grpSpPr bwMode="blackGray">
            <a:xfrm>
              <a:off x="-7" y="0"/>
              <a:ext cx="12192008" cy="6858003"/>
              <a:chOff x="-7" y="0"/>
              <a:chExt cx="12192008" cy="6858003"/>
            </a:xfrm>
            <a:solidFill>
              <a:srgbClr val="7030A0">
                <a:alpha val="10000"/>
              </a:srgbClr>
            </a:solidFill>
          </p:grpSpPr>
          <p:sp>
            <p:nvSpPr>
              <p:cNvPr id="96" name="Rectangle 95"/>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userDrawn="1"/>
          </p:nvGrpSpPr>
          <p:grpSpPr bwMode="blackGray">
            <a:xfrm>
              <a:off x="456062" y="304801"/>
              <a:ext cx="11279875" cy="5599075"/>
              <a:chOff x="0" y="304801"/>
              <a:chExt cx="12192000" cy="5599075"/>
            </a:xfrm>
          </p:grpSpPr>
          <p:cxnSp>
            <p:nvCxnSpPr>
              <p:cNvPr id="70" name="Straight Connector 69"/>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userDrawn="1"/>
          </p:nvGrpSpPr>
          <p:grpSpPr bwMode="blackGray">
            <a:xfrm>
              <a:off x="456062" y="304801"/>
              <a:ext cx="11277720" cy="5599075"/>
              <a:chOff x="456062" y="304801"/>
              <a:chExt cx="11277720" cy="5817450"/>
            </a:xfrm>
          </p:grpSpPr>
          <p:sp>
            <p:nvSpPr>
              <p:cNvPr id="58" name="Rectangle 57"/>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userDrawn="1"/>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userDrawn="1"/>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userDrawn="1"/>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ext uri="{BB962C8B-B14F-4D97-AF65-F5344CB8AC3E}">
        <p14:creationId xmlns:p14="http://schemas.microsoft.com/office/powerpoint/2010/main" val="337280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Rectangle 1"/>
          <p:cNvSpPr/>
          <p:nvPr userDrawn="1"/>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userDrawn="1"/>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userDrawn="1"/>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ext uri="{BB962C8B-B14F-4D97-AF65-F5344CB8AC3E}">
        <p14:creationId xmlns:p14="http://schemas.microsoft.com/office/powerpoint/2010/main" val="25130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4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1" name="Title Text"/>
          <p:cNvSpPr txBox="1">
            <a:spLocks noGrp="1"/>
          </p:cNvSpPr>
          <p:nvPr>
            <p:ph type="title"/>
          </p:nvPr>
        </p:nvSpPr>
        <p:spPr>
          <a:prstGeom prst="rect">
            <a:avLst/>
          </a:prstGeom>
        </p:spPr>
        <p:txBody>
          <a:bodyPr/>
          <a:lstStyle/>
          <a:p>
            <a:r>
              <a:t>Title Text</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3396625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userDrawn="1"/>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280072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ext uri="{BB962C8B-B14F-4D97-AF65-F5344CB8AC3E}">
        <p14:creationId xmlns:p14="http://schemas.microsoft.com/office/powerpoint/2010/main" val="243558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userDrawn="1"/>
        </p:nvPicPr>
        <p:blipFill>
          <a:blip r:embed="rId2"/>
          <a:stretch>
            <a:fillRect/>
          </a:stretch>
        </p:blipFill>
        <p:spPr>
          <a:xfrm>
            <a:off x="9746234" y="6365174"/>
            <a:ext cx="2139696" cy="301752"/>
          </a:xfrm>
          <a:prstGeom prst="rect">
            <a:avLst/>
          </a:prstGeom>
        </p:spPr>
      </p:pic>
    </p:spTree>
    <p:extLst>
      <p:ext uri="{BB962C8B-B14F-4D97-AF65-F5344CB8AC3E}">
        <p14:creationId xmlns:p14="http://schemas.microsoft.com/office/powerpoint/2010/main" val="3392604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9821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54"/>
          <a:stretch>
            <a:fillRect/>
          </a:stretch>
        </p:blipFill>
        <p:spPr>
          <a:xfrm>
            <a:off x="9745665" y="6368577"/>
            <a:ext cx="2140265" cy="297553"/>
          </a:xfrm>
          <a:prstGeom prst="rect">
            <a:avLst/>
          </a:prstGeom>
        </p:spPr>
      </p:pic>
      <p:pic>
        <p:nvPicPr>
          <p:cNvPr id="109" name="Picture 108"/>
          <p:cNvPicPr>
            <a:picLocks noChangeAspect="1"/>
          </p:cNvPicPr>
          <p:nvPr userDrawn="1"/>
        </p:nvPicPr>
        <p:blipFill>
          <a:blip r:embed="rId55"/>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2019 Splunk Inc.</a:t>
            </a:r>
          </a:p>
        </p:txBody>
      </p:sp>
      <p:sp>
        <p:nvSpPr>
          <p:cNvPr id="9" name="TextBox 8"/>
          <p:cNvSpPr txBox="1"/>
          <p:nvPr userDrawn="1"/>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2019 Splunk Inc. Confidential information. Do not distribute.</a:t>
            </a:r>
          </a:p>
        </p:txBody>
      </p:sp>
    </p:spTree>
    <p:extLst>
      <p:ext uri="{BB962C8B-B14F-4D97-AF65-F5344CB8AC3E}">
        <p14:creationId xmlns:p14="http://schemas.microsoft.com/office/powerpoint/2010/main" val="957531155"/>
      </p:ext>
    </p:extLst>
  </p:cSld>
  <p:clrMap bg1="dk1" tx1="lt1" bg2="dk2" tx2="lt2" accent1="accent1" accent2="accent2" accent3="accent3" accent4="accent4" accent5="accent5" accent6="accent6" hlink="hlink" folHlink="folHlink"/>
  <p:sldLayoutIdLst>
    <p:sldLayoutId id="2147483721" r:id="rId1"/>
    <p:sldLayoutId id="2147483661" r:id="rId2"/>
    <p:sldLayoutId id="2147483710" r:id="rId3"/>
    <p:sldLayoutId id="2147483716" r:id="rId4"/>
    <p:sldLayoutId id="2147483712" r:id="rId5"/>
    <p:sldLayoutId id="2147483764" r:id="rId6"/>
    <p:sldLayoutId id="2147483767" r:id="rId7"/>
    <p:sldLayoutId id="2147483768" r:id="rId8"/>
    <p:sldLayoutId id="2147483713" r:id="rId9"/>
    <p:sldLayoutId id="2147483751" r:id="rId10"/>
    <p:sldLayoutId id="2147483769" r:id="rId11"/>
    <p:sldLayoutId id="2147483772" r:id="rId12"/>
    <p:sldLayoutId id="2147483770" r:id="rId13"/>
    <p:sldLayoutId id="2147483792" r:id="rId14"/>
    <p:sldLayoutId id="2147483714" r:id="rId15"/>
    <p:sldLayoutId id="2147483756" r:id="rId16"/>
    <p:sldLayoutId id="2147483797" r:id="rId17"/>
    <p:sldLayoutId id="2147483798" r:id="rId18"/>
    <p:sldLayoutId id="2147483765" r:id="rId19"/>
    <p:sldLayoutId id="2147483795" r:id="rId20"/>
    <p:sldLayoutId id="2147483796" r:id="rId21"/>
    <p:sldLayoutId id="2147483785" r:id="rId22"/>
    <p:sldLayoutId id="2147483786" r:id="rId23"/>
    <p:sldLayoutId id="2147483787" r:id="rId24"/>
    <p:sldLayoutId id="2147483788" r:id="rId25"/>
    <p:sldLayoutId id="2147483777" r:id="rId26"/>
    <p:sldLayoutId id="2147483778" r:id="rId27"/>
    <p:sldLayoutId id="2147483779" r:id="rId28"/>
    <p:sldLayoutId id="2147483781" r:id="rId29"/>
    <p:sldLayoutId id="2147483780" r:id="rId30"/>
    <p:sldLayoutId id="2147483782" r:id="rId31"/>
    <p:sldLayoutId id="2147483783" r:id="rId32"/>
    <p:sldLayoutId id="2147483784" r:id="rId33"/>
    <p:sldLayoutId id="2147483762" r:id="rId34"/>
    <p:sldLayoutId id="2147483799" r:id="rId35"/>
    <p:sldLayoutId id="2147483802" r:id="rId36"/>
    <p:sldLayoutId id="2147483803" r:id="rId37"/>
    <p:sldLayoutId id="2147483773" r:id="rId38"/>
    <p:sldLayoutId id="2147483793" r:id="rId39"/>
    <p:sldLayoutId id="2147483774" r:id="rId40"/>
    <p:sldLayoutId id="2147483775" r:id="rId41"/>
    <p:sldLayoutId id="2147483650" r:id="rId42"/>
    <p:sldLayoutId id="2147483766" r:id="rId43"/>
    <p:sldLayoutId id="2147483755" r:id="rId44"/>
    <p:sldLayoutId id="2147483752" r:id="rId45"/>
    <p:sldLayoutId id="2147483789" r:id="rId46"/>
    <p:sldLayoutId id="2147483728" r:id="rId47"/>
    <p:sldLayoutId id="2147483763" r:id="rId48"/>
    <p:sldLayoutId id="2147483761" r:id="rId49"/>
    <p:sldLayoutId id="2147483760" r:id="rId50"/>
    <p:sldLayoutId id="2147483794" r:id="rId51"/>
    <p:sldLayoutId id="2147483804"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userDrawn="1">
          <p15:clr>
            <a:srgbClr val="F26B43"/>
          </p15:clr>
        </p15:guide>
        <p15:guide id="2" pos="7393" userDrawn="1">
          <p15:clr>
            <a:srgbClr val="5ACBF0"/>
          </p15:clr>
        </p15:guide>
        <p15:guide id="3" orient="horz" pos="3857" userDrawn="1">
          <p15:clr>
            <a:srgbClr val="F26B43"/>
          </p15:clr>
        </p15:guide>
        <p15:guide id="4" orient="horz" pos="612" userDrawn="1">
          <p15:clr>
            <a:srgbClr val="F26B43"/>
          </p15:clr>
        </p15:guide>
        <p15:guide id="5" pos="286" userDrawn="1">
          <p15:clr>
            <a:srgbClr val="5ACBF0"/>
          </p15:clr>
        </p15:guide>
        <p15:guide id="7" orient="horz" pos="895" userDrawn="1">
          <p15:clr>
            <a:srgbClr val="F26B43"/>
          </p15:clr>
        </p15:guide>
        <p15:guide id="8" orient="horz" pos="1037" userDrawn="1">
          <p15:clr>
            <a:srgbClr val="F26B43"/>
          </p15:clr>
        </p15:guide>
        <p15:guide id="9" orient="horz" pos="1176" userDrawn="1">
          <p15:clr>
            <a:srgbClr val="F26B43"/>
          </p15:clr>
        </p15:guide>
        <p15:guide id="10" orient="horz" pos="1320" userDrawn="1">
          <p15:clr>
            <a:srgbClr val="F26B43"/>
          </p15:clr>
        </p15:guide>
        <p15:guide id="11" orient="horz" pos="1458" userDrawn="1">
          <p15:clr>
            <a:srgbClr val="F26B43"/>
          </p15:clr>
        </p15:guide>
        <p15:guide id="12" orient="horz" pos="1604" userDrawn="1">
          <p15:clr>
            <a:srgbClr val="F26B43"/>
          </p15:clr>
        </p15:guide>
        <p15:guide id="13" orient="horz" pos="1743" userDrawn="1">
          <p15:clr>
            <a:srgbClr val="F26B43"/>
          </p15:clr>
        </p15:guide>
        <p15:guide id="14" orient="horz" pos="1882" userDrawn="1">
          <p15:clr>
            <a:srgbClr val="F26B43"/>
          </p15:clr>
        </p15:guide>
        <p15:guide id="15" orient="horz" pos="2023" userDrawn="1">
          <p15:clr>
            <a:srgbClr val="F26B43"/>
          </p15:clr>
        </p15:guide>
        <p15:guide id="16" orient="horz" pos="2165" userDrawn="1">
          <p15:clr>
            <a:srgbClr val="F26B43"/>
          </p15:clr>
        </p15:guide>
        <p15:guide id="17" orient="horz" pos="2309" userDrawn="1">
          <p15:clr>
            <a:srgbClr val="F26B43"/>
          </p15:clr>
        </p15:guide>
        <p15:guide id="18" orient="horz" pos="2450" userDrawn="1">
          <p15:clr>
            <a:srgbClr val="F26B43"/>
          </p15:clr>
        </p15:guide>
        <p15:guide id="19" orient="horz" pos="2588" userDrawn="1">
          <p15:clr>
            <a:srgbClr val="F26B43"/>
          </p15:clr>
        </p15:guide>
        <p15:guide id="20" orient="horz" pos="2729" userDrawn="1">
          <p15:clr>
            <a:srgbClr val="F26B43"/>
          </p15:clr>
        </p15:guide>
        <p15:guide id="21" orient="horz" pos="2873" userDrawn="1">
          <p15:clr>
            <a:srgbClr val="F26B43"/>
          </p15:clr>
        </p15:guide>
        <p15:guide id="22" orient="horz" pos="3011" userDrawn="1">
          <p15:clr>
            <a:srgbClr val="F26B43"/>
          </p15:clr>
        </p15:guide>
        <p15:guide id="23" orient="horz" pos="3157" userDrawn="1">
          <p15:clr>
            <a:srgbClr val="F26B43"/>
          </p15:clr>
        </p15:guide>
        <p15:guide id="24" orient="horz" pos="3296" userDrawn="1">
          <p15:clr>
            <a:srgbClr val="F26B43"/>
          </p15:clr>
        </p15:guide>
        <p15:guide id="25" orient="horz" pos="3432" userDrawn="1">
          <p15:clr>
            <a:srgbClr val="F26B43"/>
          </p15:clr>
        </p15:guide>
        <p15:guide id="26" orient="horz" pos="3580" userDrawn="1">
          <p15:clr>
            <a:srgbClr val="F26B43"/>
          </p15:clr>
        </p15:guide>
        <p15:guide id="27" orient="horz" pos="3720" userDrawn="1">
          <p15:clr>
            <a:srgbClr val="F26B43"/>
          </p15:clr>
        </p15:guide>
        <p15:guide id="28" orient="horz" pos="756" userDrawn="1">
          <p15:clr>
            <a:srgbClr val="F26B43"/>
          </p15:clr>
        </p15:guide>
        <p15:guide id="29" pos="1978" userDrawn="1">
          <p15:clr>
            <a:srgbClr val="5ACBF0"/>
          </p15:clr>
        </p15:guide>
        <p15:guide id="30" pos="2090" userDrawn="1">
          <p15:clr>
            <a:srgbClr val="5ACBF0"/>
          </p15:clr>
        </p15:guide>
        <p15:guide id="31" pos="1488" userDrawn="1">
          <p15:clr>
            <a:srgbClr val="5ACBF0"/>
          </p15:clr>
        </p15:guide>
        <p15:guide id="32" pos="1378" userDrawn="1">
          <p15:clr>
            <a:srgbClr val="5ACBF0"/>
          </p15:clr>
        </p15:guide>
        <p15:guide id="33" pos="888" userDrawn="1">
          <p15:clr>
            <a:srgbClr val="5ACBF0"/>
          </p15:clr>
        </p15:guide>
        <p15:guide id="34" pos="778" userDrawn="1">
          <p15:clr>
            <a:srgbClr val="5ACBF0"/>
          </p15:clr>
        </p15:guide>
        <p15:guide id="35" pos="2580" userDrawn="1">
          <p15:clr>
            <a:srgbClr val="5ACBF0"/>
          </p15:clr>
        </p15:guide>
        <p15:guide id="36" pos="2693" userDrawn="1">
          <p15:clr>
            <a:srgbClr val="5ACBF0"/>
          </p15:clr>
        </p15:guide>
        <p15:guide id="37" pos="3180" userDrawn="1">
          <p15:clr>
            <a:srgbClr val="5ACBF0"/>
          </p15:clr>
        </p15:guide>
        <p15:guide id="38" pos="3293" userDrawn="1">
          <p15:clr>
            <a:srgbClr val="5ACBF0"/>
          </p15:clr>
        </p15:guide>
        <p15:guide id="39" pos="3780" userDrawn="1">
          <p15:clr>
            <a:srgbClr val="5ACBF0"/>
          </p15:clr>
        </p15:guide>
        <p15:guide id="40" pos="3895" userDrawn="1">
          <p15:clr>
            <a:srgbClr val="5ACBF0"/>
          </p15:clr>
        </p15:guide>
        <p15:guide id="41" pos="4382" userDrawn="1">
          <p15:clr>
            <a:srgbClr val="5ACBF0"/>
          </p15:clr>
        </p15:guide>
        <p15:guide id="42" pos="4498" userDrawn="1">
          <p15:clr>
            <a:srgbClr val="5ACBF0"/>
          </p15:clr>
        </p15:guide>
        <p15:guide id="43" pos="4985" userDrawn="1">
          <p15:clr>
            <a:srgbClr val="5ACBF0"/>
          </p15:clr>
        </p15:guide>
        <p15:guide id="44" pos="5095" userDrawn="1">
          <p15:clr>
            <a:srgbClr val="5ACBF0"/>
          </p15:clr>
        </p15:guide>
        <p15:guide id="45" pos="5585" userDrawn="1">
          <p15:clr>
            <a:srgbClr val="5ACBF0"/>
          </p15:clr>
        </p15:guide>
        <p15:guide id="46" pos="5700" userDrawn="1">
          <p15:clr>
            <a:srgbClr val="5ACBF0"/>
          </p15:clr>
        </p15:guide>
        <p15:guide id="47" pos="6190" userDrawn="1">
          <p15:clr>
            <a:srgbClr val="5ACBF0"/>
          </p15:clr>
        </p15:guide>
        <p15:guide id="48" pos="6300" userDrawn="1">
          <p15:clr>
            <a:srgbClr val="5ACBF0"/>
          </p15:clr>
        </p15:guide>
        <p15:guide id="49" pos="6787" userDrawn="1">
          <p15:clr>
            <a:srgbClr val="5ACBF0"/>
          </p15:clr>
        </p15:guide>
        <p15:guide id="50" pos="6900"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nvanderwalt@splunk.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nicovdw/splunk_concurrency_helper"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nicovdw/splunk_concurrency_helper/blob/master/saved_search_analyzer.xml"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nicovdw/splunk_concurrency_helper/blob/master/search_load_by_sh_cluster"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nicovdw/splunk_concurrency_helper/blob/master/scoped_skew_and_window"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nicovdw/splunk_concurrency_helper/blob/master/role_quota_reducer"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nicovdw/splunk_concurrency_helper/blob/master/search_rescheduler%20tool"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github.com/nicovdw/splunk_concurrency_helper/blob/master/headroom_estimator" TargetMode="Externa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nicovdw/splunk_concurrency_helper/blob/master/search_duration_analysis.xml"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live.splunk.com/Sydney"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hyperlink" Target="https://live.splunk.com/Melbourn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1.xml"/><Relationship Id="rId5" Type="http://schemas.openxmlformats.org/officeDocument/2006/relationships/image" Target="../media/image35.jpe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splunk.com/Documentation/Splunk/latest/Capacity/Summaryofperformancerecommendations" TargetMode="Externa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8.xml"/><Relationship Id="rId4" Type="http://schemas.openxmlformats.org/officeDocument/2006/relationships/image" Target="../media/image1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docs.splunk.com/Documentation/Splunk/latest/Admin/Limitsconf" TargetMode="External"/><Relationship Id="rId3" Type="http://schemas.openxmlformats.org/officeDocument/2006/relationships/hyperlink" Target="https://conf.splunk.com/files/2017/recordings/making-the-most-of-the-splunk-scheduler.mp4" TargetMode="External"/><Relationship Id="rId7" Type="http://schemas.openxmlformats.org/officeDocument/2006/relationships/hyperlink" Target="https://docs.splunk.com/Documentation/Splunk/latest/Admin/Savedsearchesconf" TargetMode="External"/><Relationship Id="rId2" Type="http://schemas.openxmlformats.org/officeDocument/2006/relationships/hyperlink" Target="https://conf.splunk.com/files/2017/slides/making-the-most-of-the-splunk-scheduler.pdf" TargetMode="External"/><Relationship Id="rId1" Type="http://schemas.openxmlformats.org/officeDocument/2006/relationships/slideLayout" Target="../slideLayouts/slideLayout4.xml"/><Relationship Id="rId6" Type="http://schemas.openxmlformats.org/officeDocument/2006/relationships/hyperlink" Target="https://docs.splunk.com/Documentation/Splunk/latest/Report/Skewscheduledreportstarttimes" TargetMode="External"/><Relationship Id="rId11" Type="http://schemas.openxmlformats.org/officeDocument/2006/relationships/hyperlink" Target="https://docs.splunk.com/Documentation/Splunk/latest/RESTREF/RESTprolog" TargetMode="External"/><Relationship Id="rId5" Type="http://schemas.openxmlformats.org/officeDocument/2006/relationships/hyperlink" Target="https://docs.splunk.com/Documentation/Splunk/latest/Report/PrioritizescheduledreportsinSplunkWeb" TargetMode="External"/><Relationship Id="rId10" Type="http://schemas.openxmlformats.org/officeDocument/2006/relationships/hyperlink" Target="https://docs.splunk.com/Documentation/Splunk/latest/RESTTUT/RESTconfigurations" TargetMode="External"/><Relationship Id="rId4" Type="http://schemas.openxmlformats.org/officeDocument/2006/relationships/hyperlink" Target="https://docs.splunk.com/Documentation/Splunk/latest/Report/Configurethepriorityofscheduledreports" TargetMode="External"/><Relationship Id="rId9" Type="http://schemas.openxmlformats.org/officeDocument/2006/relationships/hyperlink" Target="https://docs.splunk.com/Documentation/Splunk/7.3.0/RESTUM/RESTusin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282" y="316680"/>
            <a:ext cx="8513985" cy="2873153"/>
          </a:xfrm>
        </p:spPr>
        <p:txBody>
          <a:bodyPr/>
          <a:lstStyle/>
          <a:p>
            <a:r>
              <a:rPr lang="en-US" dirty="0"/>
              <a:t>Splunk scheduler, concurrency and performance</a:t>
            </a:r>
          </a:p>
        </p:txBody>
      </p:sp>
      <p:sp>
        <p:nvSpPr>
          <p:cNvPr id="3" name="Text Placeholder 2"/>
          <p:cNvSpPr>
            <a:spLocks noGrp="1"/>
          </p:cNvSpPr>
          <p:nvPr>
            <p:ph type="body" sz="quarter" idx="12"/>
          </p:nvPr>
        </p:nvSpPr>
        <p:spPr>
          <a:xfrm>
            <a:off x="675282" y="3380287"/>
            <a:ext cx="5662144" cy="988280"/>
          </a:xfrm>
        </p:spPr>
        <p:txBody>
          <a:bodyPr/>
          <a:lstStyle/>
          <a:p>
            <a:r>
              <a:rPr lang="en-US" dirty="0"/>
              <a:t>Splunk Sydney User Group</a:t>
            </a:r>
          </a:p>
        </p:txBody>
      </p:sp>
      <p:sp>
        <p:nvSpPr>
          <p:cNvPr id="4" name="Text Placeholder 3"/>
          <p:cNvSpPr>
            <a:spLocks noGrp="1"/>
          </p:cNvSpPr>
          <p:nvPr>
            <p:ph type="body" sz="quarter" idx="14"/>
          </p:nvPr>
        </p:nvSpPr>
        <p:spPr>
          <a:xfrm>
            <a:off x="664131" y="4066171"/>
            <a:ext cx="7128442" cy="651886"/>
          </a:xfrm>
        </p:spPr>
        <p:txBody>
          <a:bodyPr/>
          <a:lstStyle/>
          <a:p>
            <a:r>
              <a:rPr lang="en-US" dirty="0"/>
              <a:t>Nico van der Walt</a:t>
            </a:r>
          </a:p>
          <a:p>
            <a:r>
              <a:rPr lang="en-US" dirty="0">
                <a:hlinkClick r:id="rId3"/>
              </a:rPr>
              <a:t>nvanderwalt@splunk.com</a:t>
            </a:r>
            <a:endParaRPr lang="en-US" dirty="0"/>
          </a:p>
          <a:p>
            <a:r>
              <a:rPr lang="en-AU" dirty="0">
                <a:hlinkClick r:id="rId4"/>
              </a:rPr>
              <a:t>https://github.com/nicovdw/splunk_concurrency_helper</a:t>
            </a:r>
            <a:endParaRPr lang="en-US" dirty="0"/>
          </a:p>
        </p:txBody>
      </p:sp>
      <p:sp>
        <p:nvSpPr>
          <p:cNvPr id="5" name="Text Placeholder 4"/>
          <p:cNvSpPr>
            <a:spLocks noGrp="1"/>
          </p:cNvSpPr>
          <p:nvPr>
            <p:ph type="body" sz="quarter" idx="15"/>
          </p:nvPr>
        </p:nvSpPr>
        <p:spPr>
          <a:xfrm>
            <a:off x="664131" y="5403941"/>
            <a:ext cx="7128442" cy="651886"/>
          </a:xfrm>
        </p:spPr>
        <p:txBody>
          <a:bodyPr/>
          <a:lstStyle/>
          <a:p>
            <a:r>
              <a:rPr lang="en-US" dirty="0"/>
              <a:t>May 2019  </a:t>
            </a:r>
          </a:p>
        </p:txBody>
      </p:sp>
    </p:spTree>
    <p:extLst>
      <p:ext uri="{BB962C8B-B14F-4D97-AF65-F5344CB8AC3E}">
        <p14:creationId xmlns:p14="http://schemas.microsoft.com/office/powerpoint/2010/main" val="140122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6180482-3AEA-2844-BDC3-E83789F7D211}"/>
              </a:ext>
            </a:extLst>
          </p:cNvPr>
          <p:cNvSpPr>
            <a:spLocks noGrp="1"/>
          </p:cNvSpPr>
          <p:nvPr>
            <p:ph sz="quarter" idx="10"/>
          </p:nvPr>
        </p:nvSpPr>
        <p:spPr/>
        <p:txBody>
          <a:bodyPr/>
          <a:lstStyle/>
          <a:p>
            <a:r>
              <a:rPr lang="en-AU" dirty="0" err="1">
                <a:sym typeface="Courier"/>
              </a:rPr>
              <a:t>max_searches_perc</a:t>
            </a:r>
            <a:r>
              <a:rPr lang="en-AU" dirty="0"/>
              <a:t>: Maximum number of concurrent searches the scheduler can run as a percentage of max. total searches (default = 50).</a:t>
            </a:r>
          </a:p>
          <a:p>
            <a:r>
              <a:rPr lang="en-AU" dirty="0" err="1"/>
              <a:t>auto_summary_perc</a:t>
            </a:r>
            <a:r>
              <a:rPr lang="en-AU" dirty="0"/>
              <a:t>: Maximum number of concurrent summary searches (Accelerated Data Model ad accelerated search) the scheduler can run as a percentage of maximum saved searches (default = 50).</a:t>
            </a:r>
          </a:p>
          <a:p>
            <a:r>
              <a:rPr lang="en-AU" dirty="0"/>
              <a:t>The total maximum number of concurrent saved searches allowed is calculated as follows: </a:t>
            </a:r>
          </a:p>
          <a:p>
            <a:endParaRPr lang="en-AU" dirty="0"/>
          </a:p>
          <a:p>
            <a:endParaRPr lang="en-AU" dirty="0"/>
          </a:p>
          <a:p>
            <a:endParaRPr lang="en-AU" dirty="0"/>
          </a:p>
          <a:p>
            <a:r>
              <a:rPr lang="en-AU" dirty="0"/>
              <a:t>Adjust number of search heads (-1) if captain is set to ad-hoc only</a:t>
            </a:r>
            <a:endParaRPr lang="en-US" dirty="0"/>
          </a:p>
        </p:txBody>
      </p:sp>
      <p:sp>
        <p:nvSpPr>
          <p:cNvPr id="466" name="max_searches_perc Setting"/>
          <p:cNvSpPr txBox="1">
            <a:spLocks noGrp="1"/>
          </p:cNvSpPr>
          <p:nvPr>
            <p:ph type="title"/>
          </p:nvPr>
        </p:nvSpPr>
        <p:spPr>
          <a:prstGeom prst="rect">
            <a:avLst/>
          </a:prstGeom>
        </p:spPr>
        <p:txBody>
          <a:bodyPr/>
          <a:lstStyle/>
          <a:p>
            <a:pPr defTabSz="749808">
              <a:tabLst>
                <a:tab pos="2946400" algn="l"/>
              </a:tabLst>
              <a:defRPr sz="2952"/>
            </a:pPr>
            <a:r>
              <a:rPr lang="en-AU" sz="2952" dirty="0">
                <a:sym typeface="Courier"/>
              </a:rPr>
              <a:t>Saved search concurrency</a:t>
            </a:r>
            <a:endParaRPr sz="2952" dirty="0"/>
          </a:p>
        </p:txBody>
      </p:sp>
      <p:sp>
        <p:nvSpPr>
          <p:cNvPr id="7" name="Subtitle 6">
            <a:extLst>
              <a:ext uri="{FF2B5EF4-FFF2-40B4-BE49-F238E27FC236}">
                <a16:creationId xmlns:a16="http://schemas.microsoft.com/office/drawing/2014/main" id="{163094B2-9442-B044-8502-37C7EB6F5C12}"/>
              </a:ext>
            </a:extLst>
          </p:cNvPr>
          <p:cNvSpPr>
            <a:spLocks noGrp="1"/>
          </p:cNvSpPr>
          <p:nvPr>
            <p:ph type="subTitle" idx="12"/>
          </p:nvPr>
        </p:nvSpPr>
        <p:spPr/>
        <p:txBody>
          <a:bodyPr/>
          <a:lstStyle/>
          <a:p>
            <a:endParaRPr lang="en-US"/>
          </a:p>
        </p:txBody>
      </p:sp>
      <p:sp>
        <p:nvSpPr>
          <p:cNvPr id="11" name="max. total searches = (max_searches_per_cpu × number_of_CPUs…">
            <a:extLst>
              <a:ext uri="{FF2B5EF4-FFF2-40B4-BE49-F238E27FC236}">
                <a16:creationId xmlns:a16="http://schemas.microsoft.com/office/drawing/2014/main" id="{89947B6A-BB76-4A41-8909-6A59F1C4184A}"/>
              </a:ext>
            </a:extLst>
          </p:cNvPr>
          <p:cNvSpPr/>
          <p:nvPr/>
        </p:nvSpPr>
        <p:spPr>
          <a:xfrm>
            <a:off x="797045" y="4384777"/>
            <a:ext cx="10406742" cy="946448"/>
          </a:xfrm>
          <a:prstGeom prst="roundRect">
            <a:avLst>
              <a:gd name="adj" fmla="val 16678"/>
            </a:avLst>
          </a:prstGeom>
          <a:gradFill>
            <a:gsLst>
              <a:gs pos="0">
                <a:schemeClr val="accent1">
                  <a:hueOff val="413983"/>
                  <a:satOff val="-12638"/>
                  <a:lumOff val="29391"/>
                </a:schemeClr>
              </a:gs>
              <a:gs pos="50000">
                <a:srgbClr val="A3C993"/>
              </a:gs>
              <a:gs pos="100000">
                <a:schemeClr val="accent1">
                  <a:hueOff val="361653"/>
                  <a:satOff val="-12813"/>
                  <a:lumOff val="20081"/>
                </a:schemeClr>
              </a:gs>
            </a:gsLst>
            <a:lin ang="5400000"/>
          </a:gra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9700" tIns="139700" rIns="139700" bIns="139700" anchor="ctr"/>
          <a:lstStyle/>
          <a:p>
            <a:pPr defTabSz="514259">
              <a:tabLst>
                <a:tab pos="2044700" algn="l"/>
              </a:tabLst>
              <a:defRPr sz="2000">
                <a:solidFill>
                  <a:srgbClr val="000000"/>
                </a:solidFill>
                <a:latin typeface="Calibri"/>
                <a:ea typeface="Calibri"/>
                <a:cs typeface="Calibri"/>
                <a:sym typeface="Calibri"/>
              </a:defRPr>
            </a:pPr>
            <a:r>
              <a:rPr i="1" dirty="0">
                <a:latin typeface="+mn-lt"/>
                <a:ea typeface="+mn-ea"/>
                <a:cs typeface="+mn-cs"/>
                <a:sym typeface="Helvetica"/>
              </a:rPr>
              <a:t>max. total searches</a:t>
            </a:r>
            <a:r>
              <a:rPr dirty="0"/>
              <a:t>	= (</a:t>
            </a:r>
            <a:r>
              <a:rPr dirty="0" err="1">
                <a:latin typeface="Courier"/>
                <a:ea typeface="Courier"/>
                <a:cs typeface="Courier"/>
                <a:sym typeface="Courier"/>
              </a:rPr>
              <a:t>max_searches_per_cpu</a:t>
            </a:r>
            <a:r>
              <a:rPr dirty="0"/>
              <a:t> </a:t>
            </a:r>
            <a:r>
              <a:rPr dirty="0">
                <a:latin typeface="Courier"/>
                <a:ea typeface="Courier"/>
                <a:cs typeface="Courier"/>
                <a:sym typeface="Courier"/>
              </a:rPr>
              <a:t>×</a:t>
            </a:r>
            <a:r>
              <a:rPr dirty="0"/>
              <a:t> </a:t>
            </a:r>
            <a:r>
              <a:rPr i="1" dirty="0" err="1">
                <a:latin typeface="+mn-lt"/>
                <a:ea typeface="+mn-ea"/>
                <a:cs typeface="+mn-cs"/>
                <a:sym typeface="Helvetica"/>
              </a:rPr>
              <a:t>number_of</a:t>
            </a:r>
            <a:r>
              <a:rPr i="1" dirty="0">
                <a:latin typeface="+mn-lt"/>
                <a:ea typeface="+mn-ea"/>
                <a:cs typeface="+mn-cs"/>
                <a:sym typeface="Helvetica"/>
              </a:rPr>
              <a:t>_</a:t>
            </a:r>
            <a:r>
              <a:rPr lang="en-AU" i="1" dirty="0">
                <a:latin typeface="+mn-lt"/>
                <a:ea typeface="+mn-ea"/>
                <a:cs typeface="+mn-cs"/>
                <a:sym typeface="Helvetica"/>
              </a:rPr>
              <a:t>cores</a:t>
            </a:r>
            <a:r>
              <a:rPr lang="en-AU" i="1" dirty="0">
                <a:sym typeface="Helvetica"/>
              </a:rPr>
              <a:t> </a:t>
            </a:r>
            <a:r>
              <a:rPr dirty="0"/>
              <a:t>+ </a:t>
            </a:r>
            <a:r>
              <a:rPr dirty="0" err="1">
                <a:latin typeface="Courier"/>
                <a:ea typeface="Courier"/>
                <a:cs typeface="Courier"/>
                <a:sym typeface="Courier"/>
              </a:rPr>
              <a:t>base_max_searches</a:t>
            </a:r>
            <a:r>
              <a:rPr dirty="0"/>
              <a:t>) </a:t>
            </a:r>
            <a:r>
              <a:rPr dirty="0">
                <a:latin typeface="Courier"/>
                <a:ea typeface="Courier"/>
                <a:cs typeface="Courier"/>
                <a:sym typeface="Courier"/>
              </a:rPr>
              <a:t>×</a:t>
            </a:r>
            <a:r>
              <a:rPr dirty="0"/>
              <a:t> </a:t>
            </a:r>
            <a:r>
              <a:rPr lang="en-AU" i="1" dirty="0">
                <a:latin typeface="+mn-lt"/>
                <a:ea typeface="+mn-ea"/>
                <a:cs typeface="+mn-cs"/>
                <a:sym typeface="Helvetica"/>
              </a:rPr>
              <a:t>(number of cluster members) *</a:t>
            </a:r>
            <a:r>
              <a:rPr lang="en-AU" dirty="0">
                <a:sym typeface="Courier"/>
              </a:rPr>
              <a:t> (</a:t>
            </a:r>
            <a:r>
              <a:rPr lang="en-AU" dirty="0" err="1">
                <a:sym typeface="Courier"/>
              </a:rPr>
              <a:t>max_searches_perc</a:t>
            </a:r>
            <a:r>
              <a:rPr lang="en-AU" dirty="0">
                <a:sym typeface="Courier"/>
              </a:rPr>
              <a:t>/100)</a:t>
            </a:r>
            <a:endParaRPr i="1" dirty="0">
              <a:latin typeface="+mn-lt"/>
              <a:ea typeface="+mn-ea"/>
              <a:cs typeface="+mn-cs"/>
              <a:sym typeface="Helvetica"/>
            </a:endParaRPr>
          </a:p>
        </p:txBody>
      </p:sp>
    </p:spTree>
    <p:extLst>
      <p:ext uri="{BB962C8B-B14F-4D97-AF65-F5344CB8AC3E}">
        <p14:creationId xmlns:p14="http://schemas.microsoft.com/office/powerpoint/2010/main" val="83161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max_searches_perc Setting"/>
          <p:cNvSpPr txBox="1">
            <a:spLocks noGrp="1"/>
          </p:cNvSpPr>
          <p:nvPr>
            <p:ph type="title"/>
          </p:nvPr>
        </p:nvSpPr>
        <p:spPr>
          <a:prstGeom prst="rect">
            <a:avLst/>
          </a:prstGeom>
        </p:spPr>
        <p:txBody>
          <a:bodyPr/>
          <a:lstStyle/>
          <a:p>
            <a:pPr defTabSz="749808">
              <a:tabLst>
                <a:tab pos="2946400" algn="l"/>
              </a:tabLst>
              <a:defRPr sz="2952"/>
            </a:pPr>
            <a:r>
              <a:rPr lang="en-AU" dirty="0">
                <a:sym typeface="Courier"/>
              </a:rPr>
              <a:t>Examples</a:t>
            </a:r>
            <a:endParaRPr dirty="0"/>
          </a:p>
        </p:txBody>
      </p:sp>
      <p:sp>
        <p:nvSpPr>
          <p:cNvPr id="3" name="Subtitle 2">
            <a:extLst>
              <a:ext uri="{FF2B5EF4-FFF2-40B4-BE49-F238E27FC236}">
                <a16:creationId xmlns:a16="http://schemas.microsoft.com/office/drawing/2014/main" id="{6B9A9A0F-25EC-3146-A38E-FEDBDE367C47}"/>
              </a:ext>
            </a:extLst>
          </p:cNvPr>
          <p:cNvSpPr>
            <a:spLocks noGrp="1"/>
          </p:cNvSpPr>
          <p:nvPr>
            <p:ph type="subTitle" idx="14"/>
          </p:nvPr>
        </p:nvSpPr>
        <p:spPr/>
        <p:txBody>
          <a:bodyPr/>
          <a:lstStyle/>
          <a:p>
            <a:endParaRPr lang="en-US"/>
          </a:p>
        </p:txBody>
      </p:sp>
      <p:graphicFrame>
        <p:nvGraphicFramePr>
          <p:cNvPr id="2" name="Table 1">
            <a:extLst>
              <a:ext uri="{FF2B5EF4-FFF2-40B4-BE49-F238E27FC236}">
                <a16:creationId xmlns:a16="http://schemas.microsoft.com/office/drawing/2014/main" id="{97551B5B-9CD2-674E-A323-36D42A2B544C}"/>
              </a:ext>
            </a:extLst>
          </p:cNvPr>
          <p:cNvGraphicFramePr>
            <a:graphicFrameLocks noGrp="1"/>
          </p:cNvGraphicFramePr>
          <p:nvPr>
            <p:extLst>
              <p:ext uri="{D42A27DB-BD31-4B8C-83A1-F6EECF244321}">
                <p14:modId xmlns:p14="http://schemas.microsoft.com/office/powerpoint/2010/main" val="1046651887"/>
              </p:ext>
            </p:extLst>
          </p:nvPr>
        </p:nvGraphicFramePr>
        <p:xfrm>
          <a:off x="456063" y="1270405"/>
          <a:ext cx="11137223" cy="4857372"/>
        </p:xfrm>
        <a:graphic>
          <a:graphicData uri="http://schemas.openxmlformats.org/drawingml/2006/table">
            <a:tbl>
              <a:tblPr firstRow="1" bandRow="1">
                <a:tableStyleId>{5C22544A-7EE6-4342-B048-85BDC9FD1C3A}</a:tableStyleId>
              </a:tblPr>
              <a:tblGrid>
                <a:gridCol w="4435001">
                  <a:extLst>
                    <a:ext uri="{9D8B030D-6E8A-4147-A177-3AD203B41FA5}">
                      <a16:colId xmlns:a16="http://schemas.microsoft.com/office/drawing/2014/main" val="597861566"/>
                    </a:ext>
                  </a:extLst>
                </a:gridCol>
                <a:gridCol w="1302907">
                  <a:extLst>
                    <a:ext uri="{9D8B030D-6E8A-4147-A177-3AD203B41FA5}">
                      <a16:colId xmlns:a16="http://schemas.microsoft.com/office/drawing/2014/main" val="450085148"/>
                    </a:ext>
                  </a:extLst>
                </a:gridCol>
                <a:gridCol w="1680278">
                  <a:extLst>
                    <a:ext uri="{9D8B030D-6E8A-4147-A177-3AD203B41FA5}">
                      <a16:colId xmlns:a16="http://schemas.microsoft.com/office/drawing/2014/main" val="673457567"/>
                    </a:ext>
                  </a:extLst>
                </a:gridCol>
                <a:gridCol w="1491592">
                  <a:extLst>
                    <a:ext uri="{9D8B030D-6E8A-4147-A177-3AD203B41FA5}">
                      <a16:colId xmlns:a16="http://schemas.microsoft.com/office/drawing/2014/main" val="469540269"/>
                    </a:ext>
                  </a:extLst>
                </a:gridCol>
                <a:gridCol w="2227445">
                  <a:extLst>
                    <a:ext uri="{9D8B030D-6E8A-4147-A177-3AD203B41FA5}">
                      <a16:colId xmlns:a16="http://schemas.microsoft.com/office/drawing/2014/main" val="1623378986"/>
                    </a:ext>
                  </a:extLst>
                </a:gridCol>
              </a:tblGrid>
              <a:tr h="417006">
                <a:tc>
                  <a:txBody>
                    <a:bodyPr/>
                    <a:lstStyle/>
                    <a:p>
                      <a:endParaRPr lang="en-US" sz="1600" dirty="0">
                        <a:solidFill>
                          <a:schemeClr val="tx1"/>
                        </a:solidFill>
                      </a:endParaRPr>
                    </a:p>
                  </a:txBody>
                  <a:tcPr/>
                </a:tc>
                <a:tc>
                  <a:txBody>
                    <a:bodyPr/>
                    <a:lstStyle/>
                    <a:p>
                      <a:r>
                        <a:rPr lang="en-US" sz="1600" dirty="0">
                          <a:solidFill>
                            <a:schemeClr val="tx1"/>
                          </a:solidFill>
                        </a:rPr>
                        <a:t>Standalone</a:t>
                      </a:r>
                    </a:p>
                  </a:txBody>
                  <a:tcPr/>
                </a:tc>
                <a:tc>
                  <a:txBody>
                    <a:bodyPr/>
                    <a:lstStyle/>
                    <a:p>
                      <a:r>
                        <a:rPr lang="en-US" sz="1600" dirty="0">
                          <a:solidFill>
                            <a:schemeClr val="tx1"/>
                          </a:solidFill>
                        </a:rPr>
                        <a:t>Clustered</a:t>
                      </a:r>
                    </a:p>
                  </a:txBody>
                  <a:tcPr/>
                </a:tc>
                <a:tc>
                  <a:txBody>
                    <a:bodyPr/>
                    <a:lstStyle/>
                    <a:p>
                      <a:r>
                        <a:rPr lang="en-US" sz="1600" dirty="0">
                          <a:solidFill>
                            <a:schemeClr val="tx1"/>
                          </a:solidFill>
                        </a:rPr>
                        <a:t>Clustered</a:t>
                      </a:r>
                    </a:p>
                  </a:txBody>
                  <a:tcPr/>
                </a:tc>
                <a:tc>
                  <a:txBody>
                    <a:bodyPr/>
                    <a:lstStyle/>
                    <a:p>
                      <a:r>
                        <a:rPr lang="en-US" sz="1600" dirty="0">
                          <a:solidFill>
                            <a:schemeClr val="tx1"/>
                          </a:solidFill>
                        </a:rPr>
                        <a:t>Actual Bad Example</a:t>
                      </a:r>
                    </a:p>
                  </a:txBody>
                  <a:tcPr/>
                </a:tc>
                <a:extLst>
                  <a:ext uri="{0D108BD9-81ED-4DB2-BD59-A6C34878D82A}">
                    <a16:rowId xmlns:a16="http://schemas.microsoft.com/office/drawing/2014/main" val="606615748"/>
                  </a:ext>
                </a:extLst>
              </a:tr>
              <a:tr h="2382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kern="1200" dirty="0">
                          <a:solidFill>
                            <a:schemeClr val="accent5"/>
                          </a:solidFill>
                          <a:latin typeface="+mn-lt"/>
                          <a:ea typeface="+mn-ea"/>
                          <a:cs typeface="+mn-cs"/>
                          <a:sym typeface="Courier"/>
                        </a:rPr>
                        <a:t>Number of cores per SH</a:t>
                      </a:r>
                    </a:p>
                  </a:txBody>
                  <a:tcPr/>
                </a:tc>
                <a:tc>
                  <a:txBody>
                    <a:bodyPr/>
                    <a:lstStyle/>
                    <a:p>
                      <a:pPr marL="0" algn="l" defTabSz="914400" rtl="0" eaLnBrk="1" latinLnBrk="0" hangingPunct="1"/>
                      <a:r>
                        <a:rPr lang="en-US" sz="1600" kern="1200" dirty="0">
                          <a:solidFill>
                            <a:schemeClr val="bg1"/>
                          </a:solidFill>
                          <a:latin typeface="+mn-lt"/>
                          <a:ea typeface="+mn-ea"/>
                          <a:cs typeface="+mn-cs"/>
                        </a:rPr>
                        <a:t>32</a:t>
                      </a:r>
                    </a:p>
                  </a:txBody>
                  <a:tcPr/>
                </a:tc>
                <a:tc>
                  <a:txBody>
                    <a:bodyPr/>
                    <a:lstStyle/>
                    <a:p>
                      <a:pPr marL="0" algn="l" defTabSz="914400" rtl="0" eaLnBrk="1" latinLnBrk="0" hangingPunct="1"/>
                      <a:r>
                        <a:rPr lang="en-US" sz="1600" kern="1200" dirty="0">
                          <a:solidFill>
                            <a:schemeClr val="bg1"/>
                          </a:solidFill>
                          <a:latin typeface="+mn-lt"/>
                          <a:ea typeface="+mn-ea"/>
                          <a:cs typeface="+mn-cs"/>
                        </a:rPr>
                        <a:t>32</a:t>
                      </a:r>
                    </a:p>
                  </a:txBody>
                  <a:tcPr/>
                </a:tc>
                <a:tc>
                  <a:txBody>
                    <a:bodyPr/>
                    <a:lstStyle/>
                    <a:p>
                      <a:pPr marL="0" algn="l" defTabSz="914400" rtl="0" eaLnBrk="1" latinLnBrk="0" hangingPunct="1"/>
                      <a:r>
                        <a:rPr lang="en-US" sz="1600" kern="1200" dirty="0">
                          <a:solidFill>
                            <a:schemeClr val="bg1"/>
                          </a:solidFill>
                          <a:latin typeface="+mn-lt"/>
                          <a:ea typeface="+mn-ea"/>
                          <a:cs typeface="+mn-cs"/>
                        </a:rPr>
                        <a:t>32</a:t>
                      </a:r>
                    </a:p>
                  </a:txBody>
                  <a:tcPr/>
                </a:tc>
                <a:tc>
                  <a:txBody>
                    <a:bodyPr/>
                    <a:lstStyle/>
                    <a:p>
                      <a:r>
                        <a:rPr lang="en-US" sz="1600" kern="1200" dirty="0">
                          <a:solidFill>
                            <a:schemeClr val="bg1"/>
                          </a:solidFill>
                          <a:latin typeface="+mn-lt"/>
                          <a:ea typeface="+mn-ea"/>
                          <a:cs typeface="+mn-cs"/>
                        </a:rPr>
                        <a:t>36</a:t>
                      </a:r>
                    </a:p>
                  </a:txBody>
                  <a:tcPr/>
                </a:tc>
                <a:extLst>
                  <a:ext uri="{0D108BD9-81ED-4DB2-BD59-A6C34878D82A}">
                    <a16:rowId xmlns:a16="http://schemas.microsoft.com/office/drawing/2014/main" val="1979378666"/>
                  </a:ext>
                </a:extLst>
              </a:tr>
              <a:tr h="2382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kern="1200" dirty="0" err="1">
                          <a:solidFill>
                            <a:schemeClr val="bg1"/>
                          </a:solidFill>
                          <a:latin typeface="+mn-lt"/>
                          <a:ea typeface="+mn-ea"/>
                          <a:cs typeface="+mn-cs"/>
                          <a:sym typeface="Courier"/>
                        </a:rPr>
                        <a:t>max_searches_per_cpu</a:t>
                      </a:r>
                      <a:endParaRPr lang="en-AU" sz="1600" kern="1200" dirty="0">
                        <a:solidFill>
                          <a:schemeClr val="bg1"/>
                        </a:solidFill>
                        <a:latin typeface="+mn-lt"/>
                        <a:ea typeface="+mn-ea"/>
                        <a:cs typeface="+mn-cs"/>
                        <a:sym typeface="Courier"/>
                      </a:endParaRPr>
                    </a:p>
                  </a:txBody>
                  <a:tcPr/>
                </a:tc>
                <a:tc>
                  <a:txBody>
                    <a:bodyPr/>
                    <a:lstStyle/>
                    <a:p>
                      <a:pPr marL="0" algn="l" defTabSz="914400" rtl="0" eaLnBrk="1" latinLnBrk="0" hangingPunct="1"/>
                      <a:r>
                        <a:rPr lang="en-US" sz="1600" kern="1200" dirty="0">
                          <a:solidFill>
                            <a:schemeClr val="bg1"/>
                          </a:solidFill>
                          <a:latin typeface="+mn-lt"/>
                          <a:ea typeface="+mn-ea"/>
                          <a:cs typeface="+mn-cs"/>
                        </a:rPr>
                        <a:t>1</a:t>
                      </a:r>
                    </a:p>
                  </a:txBody>
                  <a:tcPr/>
                </a:tc>
                <a:tc>
                  <a:txBody>
                    <a:bodyPr/>
                    <a:lstStyle/>
                    <a:p>
                      <a:pPr marL="0" algn="l" defTabSz="914400" rtl="0" eaLnBrk="1" latinLnBrk="0" hangingPunct="1"/>
                      <a:r>
                        <a:rPr lang="en-US" sz="1600" kern="1200" dirty="0">
                          <a:solidFill>
                            <a:schemeClr val="bg1"/>
                          </a:solidFill>
                          <a:latin typeface="+mn-lt"/>
                          <a:ea typeface="+mn-ea"/>
                          <a:cs typeface="+mn-cs"/>
                        </a:rPr>
                        <a:t>1</a:t>
                      </a:r>
                    </a:p>
                  </a:txBody>
                  <a:tcPr/>
                </a:tc>
                <a:tc>
                  <a:txBody>
                    <a:bodyPr/>
                    <a:lstStyle/>
                    <a:p>
                      <a:pPr marL="0" algn="l" defTabSz="914400" rtl="0" eaLnBrk="1" latinLnBrk="0" hangingPunct="1"/>
                      <a:r>
                        <a:rPr lang="en-US" sz="1600" kern="1200" dirty="0">
                          <a:solidFill>
                            <a:schemeClr val="bg1"/>
                          </a:solidFill>
                          <a:latin typeface="+mn-lt"/>
                          <a:ea typeface="+mn-ea"/>
                          <a:cs typeface="+mn-cs"/>
                        </a:rPr>
                        <a:t>1</a:t>
                      </a:r>
                    </a:p>
                  </a:txBody>
                  <a:tcPr/>
                </a:tc>
                <a:tc>
                  <a:txBody>
                    <a:bodyPr/>
                    <a:lstStyle/>
                    <a:p>
                      <a:r>
                        <a:rPr lang="en-US" sz="1600" kern="1200" dirty="0">
                          <a:solidFill>
                            <a:schemeClr val="bg1"/>
                          </a:solidFill>
                          <a:latin typeface="+mn-lt"/>
                          <a:ea typeface="+mn-ea"/>
                          <a:cs typeface="+mn-cs"/>
                        </a:rPr>
                        <a:t>4</a:t>
                      </a:r>
                    </a:p>
                  </a:txBody>
                  <a:tcPr/>
                </a:tc>
                <a:extLst>
                  <a:ext uri="{0D108BD9-81ED-4DB2-BD59-A6C34878D82A}">
                    <a16:rowId xmlns:a16="http://schemas.microsoft.com/office/drawing/2014/main" val="2219184240"/>
                  </a:ext>
                </a:extLst>
              </a:tr>
              <a:tr h="2382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kern="1200" dirty="0" err="1">
                          <a:solidFill>
                            <a:schemeClr val="bg1"/>
                          </a:solidFill>
                          <a:latin typeface="+mn-lt"/>
                          <a:ea typeface="+mn-ea"/>
                          <a:cs typeface="+mn-cs"/>
                          <a:sym typeface="Courier"/>
                        </a:rPr>
                        <a:t>base_max_searches</a:t>
                      </a:r>
                      <a:endParaRPr lang="en-AU" sz="1600" kern="1200" dirty="0">
                        <a:solidFill>
                          <a:schemeClr val="bg1"/>
                        </a:solidFill>
                        <a:latin typeface="+mn-lt"/>
                        <a:ea typeface="+mn-ea"/>
                        <a:cs typeface="+mn-cs"/>
                        <a:sym typeface="Courier"/>
                      </a:endParaRPr>
                    </a:p>
                  </a:txBody>
                  <a:tcPr/>
                </a:tc>
                <a:tc>
                  <a:txBody>
                    <a:bodyPr/>
                    <a:lstStyle/>
                    <a:p>
                      <a:pPr marL="0" algn="l" defTabSz="914400" rtl="0" eaLnBrk="1" latinLnBrk="0" hangingPunct="1"/>
                      <a:r>
                        <a:rPr lang="en-US" sz="1600" kern="1200" dirty="0">
                          <a:solidFill>
                            <a:schemeClr val="bg1"/>
                          </a:solidFill>
                          <a:latin typeface="+mn-lt"/>
                          <a:ea typeface="+mn-ea"/>
                          <a:cs typeface="+mn-cs"/>
                        </a:rPr>
                        <a:t>6</a:t>
                      </a:r>
                    </a:p>
                  </a:txBody>
                  <a:tcPr/>
                </a:tc>
                <a:tc>
                  <a:txBody>
                    <a:bodyPr/>
                    <a:lstStyle/>
                    <a:p>
                      <a:pPr marL="0" algn="l" defTabSz="914400" rtl="0" eaLnBrk="1" latinLnBrk="0" hangingPunct="1"/>
                      <a:r>
                        <a:rPr lang="en-US" sz="1600" kern="1200" dirty="0">
                          <a:solidFill>
                            <a:schemeClr val="bg1"/>
                          </a:solidFill>
                          <a:latin typeface="+mn-lt"/>
                          <a:ea typeface="+mn-ea"/>
                          <a:cs typeface="+mn-cs"/>
                        </a:rPr>
                        <a:t>6</a:t>
                      </a:r>
                    </a:p>
                  </a:txBody>
                  <a:tcPr/>
                </a:tc>
                <a:tc>
                  <a:txBody>
                    <a:bodyPr/>
                    <a:lstStyle/>
                    <a:p>
                      <a:pPr marL="0" algn="l" defTabSz="914400" rtl="0" eaLnBrk="1" latinLnBrk="0" hangingPunct="1"/>
                      <a:r>
                        <a:rPr lang="en-US" sz="1600" kern="1200" dirty="0">
                          <a:solidFill>
                            <a:schemeClr val="bg1"/>
                          </a:solidFill>
                          <a:latin typeface="+mn-lt"/>
                          <a:ea typeface="+mn-ea"/>
                          <a:cs typeface="+mn-cs"/>
                        </a:rPr>
                        <a:t>6</a:t>
                      </a:r>
                    </a:p>
                  </a:txBody>
                  <a:tcPr/>
                </a:tc>
                <a:tc>
                  <a:txBody>
                    <a:bodyPr/>
                    <a:lstStyle/>
                    <a:p>
                      <a:r>
                        <a:rPr lang="en-US" sz="1600" kern="1200" dirty="0">
                          <a:solidFill>
                            <a:schemeClr val="bg1"/>
                          </a:solidFill>
                          <a:latin typeface="+mn-lt"/>
                          <a:ea typeface="+mn-ea"/>
                          <a:cs typeface="+mn-cs"/>
                        </a:rPr>
                        <a:t>40</a:t>
                      </a:r>
                    </a:p>
                  </a:txBody>
                  <a:tcPr/>
                </a:tc>
                <a:extLst>
                  <a:ext uri="{0D108BD9-81ED-4DB2-BD59-A6C34878D82A}">
                    <a16:rowId xmlns:a16="http://schemas.microsoft.com/office/drawing/2014/main" val="31197029"/>
                  </a:ext>
                </a:extLst>
              </a:tr>
              <a:tr h="2382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dirty="0">
                          <a:solidFill>
                            <a:schemeClr val="accent5"/>
                          </a:solidFill>
                        </a:rPr>
                        <a:t>Max searches per member</a:t>
                      </a:r>
                    </a:p>
                  </a:txBody>
                  <a:tcPr/>
                </a:tc>
                <a:tc>
                  <a:txBody>
                    <a:bodyPr/>
                    <a:lstStyle/>
                    <a:p>
                      <a:pPr marL="0" algn="l" defTabSz="914400" rtl="0" eaLnBrk="1" latinLnBrk="0" hangingPunct="1"/>
                      <a:r>
                        <a:rPr lang="en-US" sz="1600" kern="1200" dirty="0">
                          <a:solidFill>
                            <a:schemeClr val="bg1"/>
                          </a:solidFill>
                          <a:latin typeface="+mn-lt"/>
                          <a:ea typeface="+mn-ea"/>
                          <a:cs typeface="+mn-cs"/>
                        </a:rPr>
                        <a:t>38</a:t>
                      </a:r>
                    </a:p>
                  </a:txBody>
                  <a:tcPr/>
                </a:tc>
                <a:tc>
                  <a:txBody>
                    <a:bodyPr/>
                    <a:lstStyle/>
                    <a:p>
                      <a:pPr marL="0" algn="l" defTabSz="914400" rtl="0" eaLnBrk="1" latinLnBrk="0" hangingPunct="1"/>
                      <a:r>
                        <a:rPr lang="en-US" sz="1600" kern="1200" dirty="0">
                          <a:solidFill>
                            <a:schemeClr val="bg1"/>
                          </a:solidFill>
                          <a:latin typeface="+mn-lt"/>
                          <a:ea typeface="+mn-ea"/>
                          <a:cs typeface="+mn-cs"/>
                        </a:rPr>
                        <a:t>38</a:t>
                      </a:r>
                    </a:p>
                  </a:txBody>
                  <a:tcPr/>
                </a:tc>
                <a:tc>
                  <a:txBody>
                    <a:bodyPr/>
                    <a:lstStyle/>
                    <a:p>
                      <a:pPr marL="0" algn="l" defTabSz="914400" rtl="0" eaLnBrk="1" latinLnBrk="0" hangingPunct="1"/>
                      <a:r>
                        <a:rPr lang="en-US" sz="1600" kern="1200" dirty="0">
                          <a:solidFill>
                            <a:schemeClr val="bg1"/>
                          </a:solidFill>
                          <a:latin typeface="+mn-lt"/>
                          <a:ea typeface="+mn-ea"/>
                          <a:cs typeface="+mn-cs"/>
                        </a:rPr>
                        <a:t>38</a:t>
                      </a:r>
                    </a:p>
                  </a:txBody>
                  <a:tcPr/>
                </a:tc>
                <a:tc>
                  <a:txBody>
                    <a:bodyPr/>
                    <a:lstStyle/>
                    <a:p>
                      <a:r>
                        <a:rPr lang="en-US" sz="1600" kern="1200" dirty="0">
                          <a:solidFill>
                            <a:schemeClr val="bg1"/>
                          </a:solidFill>
                          <a:latin typeface="+mn-lt"/>
                          <a:ea typeface="+mn-ea"/>
                          <a:cs typeface="+mn-cs"/>
                        </a:rPr>
                        <a:t>184</a:t>
                      </a:r>
                    </a:p>
                  </a:txBody>
                  <a:tcPr/>
                </a:tc>
                <a:extLst>
                  <a:ext uri="{0D108BD9-81ED-4DB2-BD59-A6C34878D82A}">
                    <a16:rowId xmlns:a16="http://schemas.microsoft.com/office/drawing/2014/main" val="2669739547"/>
                  </a:ext>
                </a:extLst>
              </a:tr>
              <a:tr h="2382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600" kern="1200" dirty="0" err="1">
                          <a:solidFill>
                            <a:schemeClr val="bg1"/>
                          </a:solidFill>
                          <a:latin typeface="+mn-lt"/>
                          <a:ea typeface="+mn-ea"/>
                          <a:cs typeface="+mn-cs"/>
                          <a:sym typeface="Courier"/>
                        </a:rPr>
                        <a:t>max_searches_perc</a:t>
                      </a:r>
                      <a:r>
                        <a:rPr lang="en-AU" sz="1600" kern="1200" dirty="0">
                          <a:solidFill>
                            <a:schemeClr val="bg1"/>
                          </a:solidFill>
                          <a:latin typeface="+mn-lt"/>
                          <a:ea typeface="+mn-ea"/>
                          <a:cs typeface="+mn-cs"/>
                        </a:rPr>
                        <a:t> </a:t>
                      </a:r>
                      <a:endParaRPr lang="en-US" sz="1600" kern="1200" dirty="0">
                        <a:solidFill>
                          <a:schemeClr val="bg1"/>
                        </a:solidFill>
                        <a:latin typeface="+mn-lt"/>
                        <a:ea typeface="+mn-ea"/>
                        <a:cs typeface="+mn-cs"/>
                      </a:endParaRPr>
                    </a:p>
                  </a:txBody>
                  <a:tcPr/>
                </a:tc>
                <a:tc>
                  <a:txBody>
                    <a:bodyPr/>
                    <a:lstStyle/>
                    <a:p>
                      <a:pPr marL="0" algn="l" defTabSz="914400" rtl="0" eaLnBrk="1" latinLnBrk="0" hangingPunct="1"/>
                      <a:r>
                        <a:rPr lang="en-US" sz="1600" kern="1200" dirty="0">
                          <a:solidFill>
                            <a:schemeClr val="bg1"/>
                          </a:solidFill>
                          <a:latin typeface="+mn-lt"/>
                          <a:ea typeface="+mn-ea"/>
                          <a:cs typeface="+mn-cs"/>
                        </a:rPr>
                        <a:t>50</a:t>
                      </a:r>
                    </a:p>
                  </a:txBody>
                  <a:tcPr/>
                </a:tc>
                <a:tc>
                  <a:txBody>
                    <a:bodyPr/>
                    <a:lstStyle/>
                    <a:p>
                      <a:pPr marL="0" algn="l" defTabSz="914400" rtl="0" eaLnBrk="1" latinLnBrk="0" hangingPunct="1"/>
                      <a:r>
                        <a:rPr lang="en-US" sz="1600" kern="1200" dirty="0">
                          <a:solidFill>
                            <a:schemeClr val="bg1"/>
                          </a:solidFill>
                          <a:latin typeface="+mn-lt"/>
                          <a:ea typeface="+mn-ea"/>
                          <a:cs typeface="+mn-cs"/>
                        </a:rPr>
                        <a:t>50</a:t>
                      </a:r>
                    </a:p>
                  </a:txBody>
                  <a:tcPr/>
                </a:tc>
                <a:tc>
                  <a:txBody>
                    <a:bodyPr/>
                    <a:lstStyle/>
                    <a:p>
                      <a:pPr marL="0" algn="l" defTabSz="914400" rtl="0" eaLnBrk="1" latinLnBrk="0" hangingPunct="1"/>
                      <a:r>
                        <a:rPr lang="en-US" sz="1600" kern="1200" dirty="0">
                          <a:solidFill>
                            <a:schemeClr val="bg1"/>
                          </a:solidFill>
                          <a:latin typeface="+mn-lt"/>
                          <a:ea typeface="+mn-ea"/>
                          <a:cs typeface="+mn-cs"/>
                        </a:rPr>
                        <a:t>50</a:t>
                      </a:r>
                    </a:p>
                  </a:txBody>
                  <a:tcPr/>
                </a:tc>
                <a:tc>
                  <a:txBody>
                    <a:bodyPr/>
                    <a:lstStyle/>
                    <a:p>
                      <a:r>
                        <a:rPr lang="en-US" sz="1600" kern="1200" dirty="0">
                          <a:solidFill>
                            <a:schemeClr val="bg1"/>
                          </a:solidFill>
                          <a:latin typeface="+mn-lt"/>
                          <a:ea typeface="+mn-ea"/>
                          <a:cs typeface="+mn-cs"/>
                        </a:rPr>
                        <a:t>90</a:t>
                      </a:r>
                    </a:p>
                  </a:txBody>
                  <a:tcPr/>
                </a:tc>
                <a:extLst>
                  <a:ext uri="{0D108BD9-81ED-4DB2-BD59-A6C34878D82A}">
                    <a16:rowId xmlns:a16="http://schemas.microsoft.com/office/drawing/2014/main" val="3480338560"/>
                  </a:ext>
                </a:extLst>
              </a:tr>
              <a:tr h="238289">
                <a:tc>
                  <a:txBody>
                    <a:bodyPr/>
                    <a:lstStyle/>
                    <a:p>
                      <a:r>
                        <a:rPr lang="en-US" sz="1600" dirty="0">
                          <a:solidFill>
                            <a:schemeClr val="accent5"/>
                          </a:solidFill>
                        </a:rPr>
                        <a:t>Max saved searches per member</a:t>
                      </a:r>
                    </a:p>
                  </a:txBody>
                  <a:tcPr/>
                </a:tc>
                <a:tc>
                  <a:txBody>
                    <a:bodyPr/>
                    <a:lstStyle/>
                    <a:p>
                      <a:pPr marL="0" algn="l" defTabSz="914400" rtl="0" eaLnBrk="1" latinLnBrk="0" hangingPunct="1"/>
                      <a:r>
                        <a:rPr lang="en-US" sz="1600" kern="1200" dirty="0">
                          <a:solidFill>
                            <a:schemeClr val="bg1"/>
                          </a:solidFill>
                          <a:latin typeface="+mn-lt"/>
                          <a:ea typeface="+mn-ea"/>
                          <a:cs typeface="+mn-cs"/>
                        </a:rPr>
                        <a:t>19</a:t>
                      </a:r>
                    </a:p>
                  </a:txBody>
                  <a:tcPr/>
                </a:tc>
                <a:tc>
                  <a:txBody>
                    <a:bodyPr/>
                    <a:lstStyle/>
                    <a:p>
                      <a:pPr marL="0" algn="l" defTabSz="914400" rtl="0" eaLnBrk="1" latinLnBrk="0" hangingPunct="1"/>
                      <a:r>
                        <a:rPr lang="en-US" sz="1600" kern="1200" dirty="0">
                          <a:solidFill>
                            <a:schemeClr val="bg1"/>
                          </a:solidFill>
                          <a:latin typeface="+mn-lt"/>
                          <a:ea typeface="+mn-ea"/>
                          <a:cs typeface="+mn-cs"/>
                        </a:rPr>
                        <a:t>19</a:t>
                      </a:r>
                    </a:p>
                  </a:txBody>
                  <a:tcPr/>
                </a:tc>
                <a:tc>
                  <a:txBody>
                    <a:bodyPr/>
                    <a:lstStyle/>
                    <a:p>
                      <a:pPr marL="0" algn="l" defTabSz="914400" rtl="0" eaLnBrk="1" latinLnBrk="0" hangingPunct="1"/>
                      <a:r>
                        <a:rPr lang="en-US" sz="1600" kern="1200" dirty="0">
                          <a:solidFill>
                            <a:schemeClr val="bg1"/>
                          </a:solidFill>
                          <a:latin typeface="+mn-lt"/>
                          <a:ea typeface="+mn-ea"/>
                          <a:cs typeface="+mn-cs"/>
                        </a:rPr>
                        <a:t>19</a:t>
                      </a:r>
                    </a:p>
                  </a:txBody>
                  <a:tcPr/>
                </a:tc>
                <a:tc>
                  <a:txBody>
                    <a:bodyPr/>
                    <a:lstStyle/>
                    <a:p>
                      <a:r>
                        <a:rPr lang="en-US" sz="1600" kern="1200" dirty="0">
                          <a:solidFill>
                            <a:schemeClr val="bg1"/>
                          </a:solidFill>
                          <a:latin typeface="+mn-lt"/>
                          <a:ea typeface="+mn-ea"/>
                          <a:cs typeface="+mn-cs"/>
                        </a:rPr>
                        <a:t>165</a:t>
                      </a:r>
                    </a:p>
                  </a:txBody>
                  <a:tcPr/>
                </a:tc>
                <a:extLst>
                  <a:ext uri="{0D108BD9-81ED-4DB2-BD59-A6C34878D82A}">
                    <a16:rowId xmlns:a16="http://schemas.microsoft.com/office/drawing/2014/main" val="2286930947"/>
                  </a:ext>
                </a:extLst>
              </a:tr>
              <a:tr h="2382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accent5"/>
                          </a:solidFill>
                        </a:rPr>
                        <a:t>Number of members</a:t>
                      </a:r>
                    </a:p>
                  </a:txBody>
                  <a:tcPr/>
                </a:tc>
                <a:tc>
                  <a:txBody>
                    <a:bodyPr/>
                    <a:lstStyle/>
                    <a:p>
                      <a:pPr marL="0" algn="l" defTabSz="914400" rtl="0" eaLnBrk="1" latinLnBrk="0" hangingPunct="1"/>
                      <a:r>
                        <a:rPr lang="en-US" sz="1600" kern="1200" dirty="0">
                          <a:solidFill>
                            <a:schemeClr val="bg1"/>
                          </a:solidFill>
                          <a:latin typeface="+mn-lt"/>
                          <a:ea typeface="+mn-ea"/>
                          <a:cs typeface="+mn-cs"/>
                        </a:rPr>
                        <a:t>N/A</a:t>
                      </a:r>
                    </a:p>
                  </a:txBody>
                  <a:tcPr/>
                </a:tc>
                <a:tc>
                  <a:txBody>
                    <a:bodyPr/>
                    <a:lstStyle/>
                    <a:p>
                      <a:pPr marL="0" algn="l" defTabSz="914400" rtl="0" eaLnBrk="1" latinLnBrk="0" hangingPunct="1"/>
                      <a:r>
                        <a:rPr lang="en-US" sz="1600" kern="1200" dirty="0">
                          <a:solidFill>
                            <a:schemeClr val="bg1"/>
                          </a:solidFill>
                          <a:latin typeface="+mn-lt"/>
                          <a:ea typeface="+mn-ea"/>
                          <a:cs typeface="+mn-cs"/>
                        </a:rPr>
                        <a:t>3</a:t>
                      </a:r>
                    </a:p>
                  </a:txBody>
                  <a:tcPr/>
                </a:tc>
                <a:tc>
                  <a:txBody>
                    <a:bodyPr/>
                    <a:lstStyle/>
                    <a:p>
                      <a:pPr marL="0" algn="l" defTabSz="914400" rtl="0" eaLnBrk="1" latinLnBrk="0" hangingPunct="1"/>
                      <a:r>
                        <a:rPr lang="en-US" sz="1600" kern="1200" dirty="0">
                          <a:solidFill>
                            <a:schemeClr val="bg1"/>
                          </a:solidFill>
                          <a:latin typeface="+mn-lt"/>
                          <a:ea typeface="+mn-ea"/>
                          <a:cs typeface="+mn-cs"/>
                        </a:rPr>
                        <a:t>3</a:t>
                      </a:r>
                    </a:p>
                  </a:txBody>
                  <a:tcPr/>
                </a:tc>
                <a:tc>
                  <a:txBody>
                    <a:bodyPr/>
                    <a:lstStyle/>
                    <a:p>
                      <a:r>
                        <a:rPr lang="en-US" sz="1600" kern="1200" dirty="0">
                          <a:solidFill>
                            <a:schemeClr val="bg1"/>
                          </a:solidFill>
                          <a:latin typeface="+mn-lt"/>
                          <a:ea typeface="+mn-ea"/>
                          <a:cs typeface="+mn-cs"/>
                        </a:rPr>
                        <a:t>5</a:t>
                      </a:r>
                    </a:p>
                  </a:txBody>
                  <a:tcPr/>
                </a:tc>
                <a:extLst>
                  <a:ext uri="{0D108BD9-81ED-4DB2-BD59-A6C34878D82A}">
                    <a16:rowId xmlns:a16="http://schemas.microsoft.com/office/drawing/2014/main" val="2870322446"/>
                  </a:ext>
                </a:extLst>
              </a:tr>
              <a:tr h="2382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accent5"/>
                          </a:solidFill>
                          <a:latin typeface="+mn-lt"/>
                          <a:ea typeface="+mn-ea"/>
                          <a:cs typeface="+mn-cs"/>
                        </a:rPr>
                        <a:t>Number of total searches</a:t>
                      </a:r>
                    </a:p>
                  </a:txBody>
                  <a:tcPr/>
                </a:tc>
                <a:tc>
                  <a:txBody>
                    <a:bodyPr/>
                    <a:lstStyle/>
                    <a:p>
                      <a:r>
                        <a:rPr lang="en-US" sz="1600" kern="1200" dirty="0">
                          <a:solidFill>
                            <a:schemeClr val="bg1"/>
                          </a:solidFill>
                          <a:latin typeface="+mn-lt"/>
                          <a:ea typeface="+mn-ea"/>
                          <a:cs typeface="+mn-cs"/>
                        </a:rPr>
                        <a:t>38</a:t>
                      </a:r>
                    </a:p>
                  </a:txBody>
                  <a:tcPr/>
                </a:tc>
                <a:tc>
                  <a:txBody>
                    <a:bodyPr/>
                    <a:lstStyle/>
                    <a:p>
                      <a:r>
                        <a:rPr lang="en-US" sz="1600" kern="1200" dirty="0">
                          <a:solidFill>
                            <a:schemeClr val="bg1"/>
                          </a:solidFill>
                          <a:latin typeface="+mn-lt"/>
                          <a:ea typeface="+mn-ea"/>
                          <a:cs typeface="+mn-cs"/>
                        </a:rPr>
                        <a:t>114</a:t>
                      </a:r>
                    </a:p>
                  </a:txBody>
                  <a:tcPr/>
                </a:tc>
                <a:tc>
                  <a:txBody>
                    <a:bodyPr/>
                    <a:lstStyle/>
                    <a:p>
                      <a:r>
                        <a:rPr lang="en-US" sz="1600" kern="1200" dirty="0">
                          <a:solidFill>
                            <a:schemeClr val="bg1"/>
                          </a:solidFill>
                          <a:latin typeface="+mn-lt"/>
                          <a:ea typeface="+mn-ea"/>
                          <a:cs typeface="+mn-cs"/>
                        </a:rPr>
                        <a:t>114</a:t>
                      </a:r>
                    </a:p>
                  </a:txBody>
                  <a:tcPr/>
                </a:tc>
                <a:tc>
                  <a:txBody>
                    <a:bodyPr/>
                    <a:lstStyle/>
                    <a:p>
                      <a:r>
                        <a:rPr lang="en-US" sz="1600" kern="1200" dirty="0">
                          <a:solidFill>
                            <a:schemeClr val="bg1"/>
                          </a:solidFill>
                          <a:latin typeface="+mn-lt"/>
                          <a:ea typeface="+mn-ea"/>
                          <a:cs typeface="+mn-cs"/>
                        </a:rPr>
                        <a:t>920</a:t>
                      </a:r>
                    </a:p>
                  </a:txBody>
                  <a:tcPr/>
                </a:tc>
                <a:extLst>
                  <a:ext uri="{0D108BD9-81ED-4DB2-BD59-A6C34878D82A}">
                    <a16:rowId xmlns:a16="http://schemas.microsoft.com/office/drawing/2014/main" val="3864792124"/>
                  </a:ext>
                </a:extLst>
              </a:tr>
              <a:tr h="238289">
                <a:tc>
                  <a:txBody>
                    <a:bodyPr/>
                    <a:lstStyle/>
                    <a:p>
                      <a:r>
                        <a:rPr lang="en-AU" sz="1600" dirty="0" err="1">
                          <a:solidFill>
                            <a:schemeClr val="bg1"/>
                          </a:solidFill>
                        </a:rPr>
                        <a:t>captain_is_adhoc_searchhead</a:t>
                      </a:r>
                      <a:endParaRPr lang="en-US" sz="1600" dirty="0">
                        <a:solidFill>
                          <a:schemeClr val="bg1"/>
                        </a:solidFill>
                      </a:endParaRPr>
                    </a:p>
                  </a:txBody>
                  <a:tcPr/>
                </a:tc>
                <a:tc>
                  <a:txBody>
                    <a:bodyPr/>
                    <a:lstStyle/>
                    <a:p>
                      <a:r>
                        <a:rPr lang="en-US" sz="1600" kern="1200" dirty="0">
                          <a:solidFill>
                            <a:schemeClr val="bg1"/>
                          </a:solidFill>
                          <a:latin typeface="+mn-lt"/>
                          <a:ea typeface="+mn-ea"/>
                          <a:cs typeface="+mn-cs"/>
                        </a:rPr>
                        <a:t>N/A</a:t>
                      </a:r>
                    </a:p>
                  </a:txBody>
                  <a:tcPr/>
                </a:tc>
                <a:tc>
                  <a:txBody>
                    <a:bodyPr/>
                    <a:lstStyle/>
                    <a:p>
                      <a:r>
                        <a:rPr lang="en-US" sz="1600" kern="1200" dirty="0">
                          <a:solidFill>
                            <a:schemeClr val="bg1"/>
                          </a:solidFill>
                          <a:latin typeface="+mn-lt"/>
                          <a:ea typeface="+mn-ea"/>
                          <a:cs typeface="+mn-cs"/>
                        </a:rPr>
                        <a:t>false</a:t>
                      </a:r>
                    </a:p>
                  </a:txBody>
                  <a:tcPr/>
                </a:tc>
                <a:tc>
                  <a:txBody>
                    <a:bodyPr/>
                    <a:lstStyle/>
                    <a:p>
                      <a:r>
                        <a:rPr lang="en-US" sz="1600" kern="1200" dirty="0">
                          <a:solidFill>
                            <a:schemeClr val="bg1"/>
                          </a:solidFill>
                          <a:latin typeface="+mn-lt"/>
                          <a:ea typeface="+mn-ea"/>
                          <a:cs typeface="+mn-cs"/>
                        </a:rPr>
                        <a:t>true</a:t>
                      </a:r>
                    </a:p>
                  </a:txBody>
                  <a:tcPr/>
                </a:tc>
                <a:tc>
                  <a:txBody>
                    <a:bodyPr/>
                    <a:lstStyle/>
                    <a:p>
                      <a:r>
                        <a:rPr lang="en-US" sz="1600" kern="1200" dirty="0">
                          <a:solidFill>
                            <a:schemeClr val="bg1"/>
                          </a:solidFill>
                          <a:latin typeface="+mn-lt"/>
                          <a:ea typeface="+mn-ea"/>
                          <a:cs typeface="+mn-cs"/>
                        </a:rPr>
                        <a:t>false</a:t>
                      </a:r>
                    </a:p>
                  </a:txBody>
                  <a:tcPr/>
                </a:tc>
                <a:extLst>
                  <a:ext uri="{0D108BD9-81ED-4DB2-BD59-A6C34878D82A}">
                    <a16:rowId xmlns:a16="http://schemas.microsoft.com/office/drawing/2014/main" val="3781174547"/>
                  </a:ext>
                </a:extLst>
              </a:tr>
              <a:tr h="238289">
                <a:tc>
                  <a:txBody>
                    <a:bodyPr/>
                    <a:lstStyle/>
                    <a:p>
                      <a:pPr marL="0" algn="l" defTabSz="914400" rtl="0" eaLnBrk="1" latinLnBrk="0" hangingPunct="1"/>
                      <a:r>
                        <a:rPr lang="en-US" sz="1600" kern="1200" dirty="0">
                          <a:solidFill>
                            <a:schemeClr val="accent5"/>
                          </a:solidFill>
                          <a:latin typeface="+mn-lt"/>
                          <a:ea typeface="+mn-ea"/>
                          <a:cs typeface="+mn-cs"/>
                        </a:rPr>
                        <a:t>Members executing scheduled searches</a:t>
                      </a:r>
                    </a:p>
                  </a:txBody>
                  <a:tcPr/>
                </a:tc>
                <a:tc>
                  <a:txBody>
                    <a:bodyPr/>
                    <a:lstStyle/>
                    <a:p>
                      <a:r>
                        <a:rPr lang="en-US" sz="1600" kern="1200" dirty="0">
                          <a:solidFill>
                            <a:schemeClr val="bg1"/>
                          </a:solidFill>
                          <a:latin typeface="+mn-lt"/>
                          <a:ea typeface="+mn-ea"/>
                          <a:cs typeface="+mn-cs"/>
                        </a:rPr>
                        <a:t>1</a:t>
                      </a:r>
                    </a:p>
                  </a:txBody>
                  <a:tcPr/>
                </a:tc>
                <a:tc>
                  <a:txBody>
                    <a:bodyPr/>
                    <a:lstStyle/>
                    <a:p>
                      <a:r>
                        <a:rPr lang="en-US" sz="1600" kern="1200" dirty="0">
                          <a:solidFill>
                            <a:schemeClr val="bg1"/>
                          </a:solidFill>
                          <a:latin typeface="+mn-lt"/>
                          <a:ea typeface="+mn-ea"/>
                          <a:cs typeface="+mn-cs"/>
                        </a:rPr>
                        <a:t>3</a:t>
                      </a:r>
                    </a:p>
                  </a:txBody>
                  <a:tcPr/>
                </a:tc>
                <a:tc>
                  <a:txBody>
                    <a:bodyPr/>
                    <a:lstStyle/>
                    <a:p>
                      <a:r>
                        <a:rPr lang="en-US" sz="1600" kern="1200" dirty="0">
                          <a:solidFill>
                            <a:schemeClr val="bg1"/>
                          </a:solidFill>
                          <a:latin typeface="+mn-lt"/>
                          <a:ea typeface="+mn-ea"/>
                          <a:cs typeface="+mn-cs"/>
                        </a:rPr>
                        <a:t>2</a:t>
                      </a:r>
                    </a:p>
                  </a:txBody>
                  <a:tcPr/>
                </a:tc>
                <a:tc>
                  <a:txBody>
                    <a:bodyPr/>
                    <a:lstStyle/>
                    <a:p>
                      <a:r>
                        <a:rPr lang="en-US" sz="1600" kern="1200" dirty="0">
                          <a:solidFill>
                            <a:schemeClr val="bg1"/>
                          </a:solidFill>
                          <a:latin typeface="+mn-lt"/>
                          <a:ea typeface="+mn-ea"/>
                          <a:cs typeface="+mn-cs"/>
                        </a:rPr>
                        <a:t>5</a:t>
                      </a:r>
                    </a:p>
                  </a:txBody>
                  <a:tcPr/>
                </a:tc>
                <a:extLst>
                  <a:ext uri="{0D108BD9-81ED-4DB2-BD59-A6C34878D82A}">
                    <a16:rowId xmlns:a16="http://schemas.microsoft.com/office/drawing/2014/main" val="3184975663"/>
                  </a:ext>
                </a:extLst>
              </a:tr>
              <a:tr h="417006">
                <a:tc>
                  <a:txBody>
                    <a:bodyPr/>
                    <a:lstStyle/>
                    <a:p>
                      <a:pPr marL="0" algn="l" defTabSz="914400" rtl="0" eaLnBrk="1" latinLnBrk="0" hangingPunct="1"/>
                      <a:r>
                        <a:rPr lang="en-US" sz="1600" kern="1200" dirty="0">
                          <a:solidFill>
                            <a:schemeClr val="accent5"/>
                          </a:solidFill>
                          <a:latin typeface="+mn-lt"/>
                          <a:ea typeface="+mn-ea"/>
                          <a:cs typeface="+mn-cs"/>
                        </a:rPr>
                        <a:t>Max Saved searches</a:t>
                      </a:r>
                    </a:p>
                  </a:txBody>
                  <a:tcPr/>
                </a:tc>
                <a:tc>
                  <a:txBody>
                    <a:bodyPr/>
                    <a:lstStyle/>
                    <a:p>
                      <a:r>
                        <a:rPr lang="en-US" sz="1600" kern="1200" dirty="0">
                          <a:solidFill>
                            <a:schemeClr val="bg1"/>
                          </a:solidFill>
                          <a:latin typeface="+mn-lt"/>
                          <a:ea typeface="+mn-ea"/>
                          <a:cs typeface="+mn-cs"/>
                        </a:rPr>
                        <a:t>19</a:t>
                      </a:r>
                    </a:p>
                  </a:txBody>
                  <a:tcPr/>
                </a:tc>
                <a:tc>
                  <a:txBody>
                    <a:bodyPr/>
                    <a:lstStyle/>
                    <a:p>
                      <a:r>
                        <a:rPr lang="en-US" sz="1600" kern="1200" dirty="0">
                          <a:solidFill>
                            <a:schemeClr val="bg1"/>
                          </a:solidFill>
                          <a:latin typeface="+mn-lt"/>
                          <a:ea typeface="+mn-ea"/>
                          <a:cs typeface="+mn-cs"/>
                        </a:rPr>
                        <a:t>57</a:t>
                      </a:r>
                    </a:p>
                  </a:txBody>
                  <a:tcPr/>
                </a:tc>
                <a:tc>
                  <a:txBody>
                    <a:bodyPr/>
                    <a:lstStyle/>
                    <a:p>
                      <a:r>
                        <a:rPr lang="en-US" sz="1600" kern="1200" dirty="0">
                          <a:solidFill>
                            <a:schemeClr val="bg1"/>
                          </a:solidFill>
                          <a:latin typeface="+mn-lt"/>
                          <a:ea typeface="+mn-ea"/>
                          <a:cs typeface="+mn-cs"/>
                        </a:rPr>
                        <a:t>38</a:t>
                      </a:r>
                    </a:p>
                  </a:txBody>
                  <a:tcPr/>
                </a:tc>
                <a:tc>
                  <a:txBody>
                    <a:bodyPr/>
                    <a:lstStyle/>
                    <a:p>
                      <a:r>
                        <a:rPr lang="en-US" sz="1600" kern="1200" dirty="0">
                          <a:solidFill>
                            <a:schemeClr val="bg1"/>
                          </a:solidFill>
                          <a:latin typeface="+mn-lt"/>
                          <a:ea typeface="+mn-ea"/>
                          <a:cs typeface="+mn-cs"/>
                        </a:rPr>
                        <a:t>825</a:t>
                      </a:r>
                    </a:p>
                  </a:txBody>
                  <a:tcPr/>
                </a:tc>
                <a:extLst>
                  <a:ext uri="{0D108BD9-81ED-4DB2-BD59-A6C34878D82A}">
                    <a16:rowId xmlns:a16="http://schemas.microsoft.com/office/drawing/2014/main" val="504412790"/>
                  </a:ext>
                </a:extLst>
              </a:tr>
              <a:tr h="238289">
                <a:tc>
                  <a:txBody>
                    <a:bodyPr/>
                    <a:lstStyle/>
                    <a:p>
                      <a:r>
                        <a:rPr lang="en-AU" sz="1600" kern="1200" dirty="0" err="1">
                          <a:solidFill>
                            <a:schemeClr val="bg1"/>
                          </a:solidFill>
                          <a:latin typeface="+mn-lt"/>
                          <a:ea typeface="+mn-ea"/>
                          <a:cs typeface="+mn-cs"/>
                        </a:rPr>
                        <a:t>auto_summary_perc</a:t>
                      </a:r>
                      <a:endParaRPr lang="en-US" sz="1600" kern="1200" dirty="0">
                        <a:solidFill>
                          <a:schemeClr val="bg1"/>
                        </a:solidFill>
                        <a:latin typeface="+mn-lt"/>
                        <a:ea typeface="+mn-ea"/>
                        <a:cs typeface="+mn-cs"/>
                      </a:endParaRPr>
                    </a:p>
                  </a:txBody>
                  <a:tcPr/>
                </a:tc>
                <a:tc>
                  <a:txBody>
                    <a:bodyPr/>
                    <a:lstStyle/>
                    <a:p>
                      <a:r>
                        <a:rPr lang="en-US" sz="1600" kern="1200" dirty="0">
                          <a:solidFill>
                            <a:schemeClr val="bg1"/>
                          </a:solidFill>
                          <a:latin typeface="+mn-lt"/>
                          <a:ea typeface="+mn-ea"/>
                          <a:cs typeface="+mn-cs"/>
                        </a:rPr>
                        <a:t>50</a:t>
                      </a:r>
                    </a:p>
                  </a:txBody>
                  <a:tcPr/>
                </a:tc>
                <a:tc>
                  <a:txBody>
                    <a:bodyPr/>
                    <a:lstStyle/>
                    <a:p>
                      <a:r>
                        <a:rPr lang="en-US" sz="1600" kern="1200" dirty="0">
                          <a:solidFill>
                            <a:schemeClr val="bg1"/>
                          </a:solidFill>
                          <a:latin typeface="+mn-lt"/>
                          <a:ea typeface="+mn-ea"/>
                          <a:cs typeface="+mn-cs"/>
                        </a:rPr>
                        <a:t>50</a:t>
                      </a:r>
                    </a:p>
                  </a:txBody>
                  <a:tcPr/>
                </a:tc>
                <a:tc>
                  <a:txBody>
                    <a:bodyPr/>
                    <a:lstStyle/>
                    <a:p>
                      <a:r>
                        <a:rPr lang="en-US" sz="1600" kern="1200" dirty="0">
                          <a:solidFill>
                            <a:schemeClr val="bg1"/>
                          </a:solidFill>
                          <a:latin typeface="+mn-lt"/>
                          <a:ea typeface="+mn-ea"/>
                          <a:cs typeface="+mn-cs"/>
                        </a:rPr>
                        <a:t>50</a:t>
                      </a:r>
                    </a:p>
                  </a:txBody>
                  <a:tcPr/>
                </a:tc>
                <a:tc>
                  <a:txBody>
                    <a:bodyPr/>
                    <a:lstStyle/>
                    <a:p>
                      <a:r>
                        <a:rPr lang="en-US" sz="1600" kern="1200" dirty="0">
                          <a:solidFill>
                            <a:schemeClr val="bg1"/>
                          </a:solidFill>
                          <a:latin typeface="+mn-lt"/>
                          <a:ea typeface="+mn-ea"/>
                          <a:cs typeface="+mn-cs"/>
                        </a:rPr>
                        <a:t>50</a:t>
                      </a:r>
                    </a:p>
                  </a:txBody>
                  <a:tcPr/>
                </a:tc>
                <a:extLst>
                  <a:ext uri="{0D108BD9-81ED-4DB2-BD59-A6C34878D82A}">
                    <a16:rowId xmlns:a16="http://schemas.microsoft.com/office/drawing/2014/main" val="2651900828"/>
                  </a:ext>
                </a:extLst>
              </a:tr>
              <a:tr h="238289">
                <a:tc>
                  <a:txBody>
                    <a:bodyPr/>
                    <a:lstStyle/>
                    <a:p>
                      <a:r>
                        <a:rPr lang="en-US" sz="1600" kern="1200" dirty="0">
                          <a:solidFill>
                            <a:schemeClr val="accent5"/>
                          </a:solidFill>
                          <a:latin typeface="+mn-lt"/>
                          <a:ea typeface="+mn-ea"/>
                          <a:cs typeface="+mn-cs"/>
                        </a:rPr>
                        <a:t>Max Summary searches</a:t>
                      </a:r>
                    </a:p>
                  </a:txBody>
                  <a:tcPr/>
                </a:tc>
                <a:tc>
                  <a:txBody>
                    <a:bodyPr/>
                    <a:lstStyle/>
                    <a:p>
                      <a:r>
                        <a:rPr lang="en-US" sz="1600" kern="1200" dirty="0">
                          <a:solidFill>
                            <a:schemeClr val="bg1"/>
                          </a:solidFill>
                          <a:latin typeface="+mn-lt"/>
                          <a:ea typeface="+mn-ea"/>
                          <a:cs typeface="+mn-cs"/>
                        </a:rPr>
                        <a:t>9</a:t>
                      </a:r>
                    </a:p>
                  </a:txBody>
                  <a:tcPr/>
                </a:tc>
                <a:tc>
                  <a:txBody>
                    <a:bodyPr/>
                    <a:lstStyle/>
                    <a:p>
                      <a:r>
                        <a:rPr lang="en-US" sz="1600" kern="1200" dirty="0">
                          <a:solidFill>
                            <a:schemeClr val="bg1"/>
                          </a:solidFill>
                          <a:latin typeface="+mn-lt"/>
                          <a:ea typeface="+mn-ea"/>
                          <a:cs typeface="+mn-cs"/>
                        </a:rPr>
                        <a:t>27</a:t>
                      </a:r>
                    </a:p>
                  </a:txBody>
                  <a:tcPr/>
                </a:tc>
                <a:tc>
                  <a:txBody>
                    <a:bodyPr/>
                    <a:lstStyle/>
                    <a:p>
                      <a:r>
                        <a:rPr lang="en-US" sz="1600" kern="1200" dirty="0">
                          <a:solidFill>
                            <a:schemeClr val="bg1"/>
                          </a:solidFill>
                          <a:latin typeface="+mn-lt"/>
                          <a:ea typeface="+mn-ea"/>
                          <a:cs typeface="+mn-cs"/>
                        </a:rPr>
                        <a:t>18</a:t>
                      </a:r>
                    </a:p>
                  </a:txBody>
                  <a:tcPr/>
                </a:tc>
                <a:tc>
                  <a:txBody>
                    <a:bodyPr/>
                    <a:lstStyle/>
                    <a:p>
                      <a:r>
                        <a:rPr lang="en-US" sz="1600" kern="1200" dirty="0">
                          <a:solidFill>
                            <a:schemeClr val="bg1"/>
                          </a:solidFill>
                          <a:latin typeface="+mn-lt"/>
                          <a:ea typeface="+mn-ea"/>
                          <a:cs typeface="+mn-cs"/>
                        </a:rPr>
                        <a:t>410</a:t>
                      </a:r>
                    </a:p>
                  </a:txBody>
                  <a:tcPr/>
                </a:tc>
                <a:extLst>
                  <a:ext uri="{0D108BD9-81ED-4DB2-BD59-A6C34878D82A}">
                    <a16:rowId xmlns:a16="http://schemas.microsoft.com/office/drawing/2014/main" val="446953605"/>
                  </a:ext>
                </a:extLst>
              </a:tr>
            </a:tbl>
          </a:graphicData>
        </a:graphic>
      </p:graphicFrame>
    </p:spTree>
    <p:extLst>
      <p:ext uri="{BB962C8B-B14F-4D97-AF65-F5344CB8AC3E}">
        <p14:creationId xmlns:p14="http://schemas.microsoft.com/office/powerpoint/2010/main" val="53187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As mentioned, searches over quota are deferred, but are implicitly retried repeatedly for the duration of their periods until either run or skipped."/>
          <p:cNvSpPr txBox="1">
            <a:spLocks noGrp="1"/>
          </p:cNvSpPr>
          <p:nvPr>
            <p:ph sz="quarter" idx="10"/>
          </p:nvPr>
        </p:nvSpPr>
        <p:spPr>
          <a:prstGeom prst="rect">
            <a:avLst/>
          </a:prstGeom>
        </p:spPr>
        <p:txBody>
          <a:bodyPr/>
          <a:lstStyle/>
          <a:p>
            <a:r>
              <a:rPr lang="en-AU" sz="2000" b="1" dirty="0"/>
              <a:t>Real-time scheduling </a:t>
            </a:r>
            <a:r>
              <a:rPr lang="en-AU" sz="2000" dirty="0"/>
              <a:t>There are two possible scheduling modes: real-time scheduling or continuous scheduling.</a:t>
            </a:r>
          </a:p>
          <a:p>
            <a:pPr lvl="1"/>
            <a:r>
              <a:rPr lang="en-AU" sz="1800" dirty="0"/>
              <a:t>A scheduled report with real-time scheduling runs at its scheduled run time, or not at all. </a:t>
            </a:r>
          </a:p>
          <a:p>
            <a:pPr lvl="1"/>
            <a:r>
              <a:rPr lang="en-AU" sz="1800" dirty="0"/>
              <a:t>Real-time scheduled reports can be skipped.</a:t>
            </a:r>
          </a:p>
          <a:p>
            <a:r>
              <a:rPr lang="en-AU" sz="2000" b="1" dirty="0"/>
              <a:t>Continuous scheduling</a:t>
            </a:r>
            <a:endParaRPr lang="en-AU" sz="2000" dirty="0"/>
          </a:p>
          <a:p>
            <a:pPr lvl="1"/>
            <a:r>
              <a:rPr lang="en-AU" sz="1800" dirty="0"/>
              <a:t>Use continuous scheduling for situations where there cannot be a gap in the collection of report data. </a:t>
            </a:r>
          </a:p>
          <a:p>
            <a:pPr lvl="1"/>
            <a:r>
              <a:rPr lang="en-AU" sz="1800" dirty="0"/>
              <a:t>Continuous scheduling ensures that each scheduled run of a report is eventually performed. </a:t>
            </a:r>
          </a:p>
          <a:p>
            <a:pPr lvl="1"/>
            <a:r>
              <a:rPr lang="en-AU" sz="1800" dirty="0"/>
              <a:t>If a report with continuous scheduling cannot run now, the status of the report will be continued or deferred, and it will run in the future, after other reports finish.</a:t>
            </a:r>
          </a:p>
          <a:p>
            <a:r>
              <a:rPr lang="en-AU" sz="2000" dirty="0"/>
              <a:t>The report scheduler gives all scheduled reports the real-time scheduling mode by default, unless they are enabled for summary indexing, in which case it changes their scheduling mode to continuous. </a:t>
            </a:r>
          </a:p>
          <a:p>
            <a:r>
              <a:rPr lang="en-AU" sz="2000" dirty="0"/>
              <a:t>The report scheduler always prioritizes reports with real-time scheduling over reports with continuous scheduling.</a:t>
            </a:r>
          </a:p>
          <a:p>
            <a:pPr lvl="1"/>
            <a:endParaRPr lang="en-AU" sz="1800" dirty="0"/>
          </a:p>
          <a:p>
            <a:endParaRPr sz="2000" dirty="0"/>
          </a:p>
        </p:txBody>
      </p:sp>
      <p:sp>
        <p:nvSpPr>
          <p:cNvPr id="472" name="Deferred vs. Skipped"/>
          <p:cNvSpPr txBox="1">
            <a:spLocks noGrp="1"/>
          </p:cNvSpPr>
          <p:nvPr>
            <p:ph type="title"/>
          </p:nvPr>
        </p:nvSpPr>
        <p:spPr>
          <a:prstGeom prst="rect">
            <a:avLst/>
          </a:prstGeom>
        </p:spPr>
        <p:txBody>
          <a:bodyPr/>
          <a:lstStyle>
            <a:lvl1pPr defTabSz="795527">
              <a:tabLst>
                <a:tab pos="3124200" algn="l"/>
              </a:tabLst>
              <a:defRPr sz="3132"/>
            </a:lvl1pPr>
          </a:lstStyle>
          <a:p>
            <a:r>
              <a:rPr lang="en-AU" dirty="0"/>
              <a:t>Real-time and Continuous Schedule</a:t>
            </a:r>
            <a:endParaRPr dirty="0"/>
          </a:p>
        </p:txBody>
      </p:sp>
      <p:sp>
        <p:nvSpPr>
          <p:cNvPr id="2" name="Subtitle 1">
            <a:extLst>
              <a:ext uri="{FF2B5EF4-FFF2-40B4-BE49-F238E27FC236}">
                <a16:creationId xmlns:a16="http://schemas.microsoft.com/office/drawing/2014/main" id="{0FFBA8AE-7050-974A-95BD-EE553BFA8D8C}"/>
              </a:ext>
            </a:extLst>
          </p:cNvPr>
          <p:cNvSpPr>
            <a:spLocks noGrp="1"/>
          </p:cNvSpPr>
          <p:nvPr>
            <p:ph type="subTitle" idx="12"/>
          </p:nvPr>
        </p:nvSpPr>
        <p:spPr/>
        <p:txBody>
          <a:bodyPr/>
          <a:lstStyle/>
          <a:p>
            <a:r>
              <a:rPr lang="en-AU" dirty="0"/>
              <a:t>Deferred vs. Skipped</a:t>
            </a:r>
            <a:endParaRPr lang="en-US" dirty="0"/>
          </a:p>
        </p:txBody>
      </p:sp>
      <p:sp>
        <p:nvSpPr>
          <p:cNvPr id="506" name="Time"/>
          <p:cNvSpPr txBox="1"/>
          <p:nvPr/>
        </p:nvSpPr>
        <p:spPr>
          <a:xfrm>
            <a:off x="7137884" y="5024102"/>
            <a:ext cx="508230" cy="2927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712" tIns="25712" rIns="25712" bIns="25712">
            <a:spAutoFit/>
          </a:bodyPr>
          <a:lstStyle>
            <a:lvl1pPr algn="ctr" defTabSz="815975">
              <a:defRPr sz="1600">
                <a:solidFill>
                  <a:srgbClr val="000000"/>
                </a:solidFill>
                <a:latin typeface="Calibri"/>
                <a:ea typeface="Calibri"/>
                <a:cs typeface="Calibri"/>
                <a:sym typeface="Calibri"/>
              </a:defRPr>
            </a:lvl1pPr>
          </a:lstStyle>
          <a:p>
            <a:r>
              <a:t>Time</a:t>
            </a:r>
          </a:p>
        </p:txBody>
      </p:sp>
    </p:spTree>
    <p:extLst>
      <p:ext uri="{BB962C8B-B14F-4D97-AF65-F5344CB8AC3E}">
        <p14:creationId xmlns:p14="http://schemas.microsoft.com/office/powerpoint/2010/main" val="305373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9ADC43-9D00-B04F-B3BC-F9FCF382F624}"/>
              </a:ext>
            </a:extLst>
          </p:cNvPr>
          <p:cNvSpPr>
            <a:spLocks noGrp="1"/>
          </p:cNvSpPr>
          <p:nvPr>
            <p:ph sz="quarter" idx="10"/>
          </p:nvPr>
        </p:nvSpPr>
        <p:spPr/>
        <p:txBody>
          <a:bodyPr/>
          <a:lstStyle/>
          <a:p>
            <a:r>
              <a:rPr lang="en-US" sz="1800" dirty="0"/>
              <a:t>Skipped DMA searches retry every second, and each retry logs as skipped</a:t>
            </a:r>
          </a:p>
          <a:p>
            <a:r>
              <a:rPr lang="en-US" sz="1800" dirty="0"/>
              <a:t>One DMA search delayed by 50 seconds can generate 50 “Skipped” messages, even though it was ultimately completed successfully</a:t>
            </a:r>
          </a:p>
          <a:p>
            <a:r>
              <a:rPr lang="en-US" sz="1800" dirty="0"/>
              <a:t>Exclude DMA from skipped search analysis</a:t>
            </a:r>
          </a:p>
          <a:p>
            <a:r>
              <a:rPr lang="en-US" sz="1800" dirty="0"/>
              <a:t>Evaluate “real” DMA success by calculating latest(info) by </a:t>
            </a:r>
            <a:r>
              <a:rPr lang="en-US" sz="1800" dirty="0" err="1"/>
              <a:t>savedsearch_name</a:t>
            </a:r>
            <a:r>
              <a:rPr lang="en-US" sz="1800" dirty="0"/>
              <a:t> </a:t>
            </a:r>
            <a:r>
              <a:rPr lang="en-US" sz="1800" dirty="0" err="1"/>
              <a:t>scheduled_time</a:t>
            </a:r>
            <a:endParaRPr lang="en-US" sz="1800" dirty="0"/>
          </a:p>
        </p:txBody>
      </p:sp>
      <p:sp>
        <p:nvSpPr>
          <p:cNvPr id="3" name="Title 2">
            <a:extLst>
              <a:ext uri="{FF2B5EF4-FFF2-40B4-BE49-F238E27FC236}">
                <a16:creationId xmlns:a16="http://schemas.microsoft.com/office/drawing/2014/main" id="{8B067EBC-35BD-DC46-B89E-097642DC1989}"/>
              </a:ext>
            </a:extLst>
          </p:cNvPr>
          <p:cNvSpPr>
            <a:spLocks noGrp="1"/>
          </p:cNvSpPr>
          <p:nvPr>
            <p:ph type="title"/>
          </p:nvPr>
        </p:nvSpPr>
        <p:spPr/>
        <p:txBody>
          <a:bodyPr/>
          <a:lstStyle/>
          <a:p>
            <a:r>
              <a:rPr lang="en-US" dirty="0"/>
              <a:t>Counting DMA skipped searches</a:t>
            </a:r>
          </a:p>
        </p:txBody>
      </p:sp>
      <p:sp>
        <p:nvSpPr>
          <p:cNvPr id="4" name="Subtitle 3">
            <a:extLst>
              <a:ext uri="{FF2B5EF4-FFF2-40B4-BE49-F238E27FC236}">
                <a16:creationId xmlns:a16="http://schemas.microsoft.com/office/drawing/2014/main" id="{7DEDBB1E-42BC-0848-BB7F-9DA2FF1767AE}"/>
              </a:ext>
            </a:extLst>
          </p:cNvPr>
          <p:cNvSpPr>
            <a:spLocks noGrp="1"/>
          </p:cNvSpPr>
          <p:nvPr>
            <p:ph type="subTitle" idx="12"/>
          </p:nvPr>
        </p:nvSpPr>
        <p:spPr/>
        <p:txBody>
          <a:bodyPr/>
          <a:lstStyle/>
          <a:p>
            <a:r>
              <a:rPr lang="en-US" dirty="0"/>
              <a:t>Skipped!=Skipped</a:t>
            </a:r>
          </a:p>
        </p:txBody>
      </p:sp>
      <p:grpSp>
        <p:nvGrpSpPr>
          <p:cNvPr id="18" name="Group 17">
            <a:extLst>
              <a:ext uri="{FF2B5EF4-FFF2-40B4-BE49-F238E27FC236}">
                <a16:creationId xmlns:a16="http://schemas.microsoft.com/office/drawing/2014/main" id="{0828C3D2-8563-A246-B442-7594D859D5A9}"/>
              </a:ext>
            </a:extLst>
          </p:cNvPr>
          <p:cNvGrpSpPr/>
          <p:nvPr/>
        </p:nvGrpSpPr>
        <p:grpSpPr>
          <a:xfrm>
            <a:off x="805520" y="3429000"/>
            <a:ext cx="9636335" cy="2776571"/>
            <a:chOff x="776023" y="3487927"/>
            <a:chExt cx="9636335" cy="2776571"/>
          </a:xfrm>
        </p:grpSpPr>
        <p:pic>
          <p:nvPicPr>
            <p:cNvPr id="8" name="Picture 7">
              <a:extLst>
                <a:ext uri="{FF2B5EF4-FFF2-40B4-BE49-F238E27FC236}">
                  <a16:creationId xmlns:a16="http://schemas.microsoft.com/office/drawing/2014/main" id="{5AD4F545-C423-3B41-B7C6-42EED789A777}"/>
                </a:ext>
              </a:extLst>
            </p:cNvPr>
            <p:cNvPicPr>
              <a:picLocks noChangeAspect="1"/>
            </p:cNvPicPr>
            <p:nvPr/>
          </p:nvPicPr>
          <p:blipFill>
            <a:blip r:embed="rId2"/>
            <a:stretch>
              <a:fillRect/>
            </a:stretch>
          </p:blipFill>
          <p:spPr>
            <a:xfrm>
              <a:off x="776023" y="3487927"/>
              <a:ext cx="9636335" cy="2776571"/>
            </a:xfrm>
            <a:prstGeom prst="rect">
              <a:avLst/>
            </a:prstGeom>
          </p:spPr>
        </p:pic>
        <p:sp>
          <p:nvSpPr>
            <p:cNvPr id="7" name="Rectangle 6">
              <a:extLst>
                <a:ext uri="{FF2B5EF4-FFF2-40B4-BE49-F238E27FC236}">
                  <a16:creationId xmlns:a16="http://schemas.microsoft.com/office/drawing/2014/main" id="{F3C2D802-76AA-1B4F-A43C-C7590291381E}"/>
                </a:ext>
              </a:extLst>
            </p:cNvPr>
            <p:cNvSpPr/>
            <p:nvPr/>
          </p:nvSpPr>
          <p:spPr>
            <a:xfrm>
              <a:off x="2979291" y="4512445"/>
              <a:ext cx="815959" cy="180992"/>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9" name="Rectangle 8">
              <a:extLst>
                <a:ext uri="{FF2B5EF4-FFF2-40B4-BE49-F238E27FC236}">
                  <a16:creationId xmlns:a16="http://schemas.microsoft.com/office/drawing/2014/main" id="{D9A232F5-D885-7D47-8FEF-76A6B8A71D7E}"/>
                </a:ext>
              </a:extLst>
            </p:cNvPr>
            <p:cNvSpPr/>
            <p:nvPr/>
          </p:nvSpPr>
          <p:spPr>
            <a:xfrm>
              <a:off x="2979291" y="3879901"/>
              <a:ext cx="815959" cy="180992"/>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0" name="Rectangle 9">
              <a:extLst>
                <a:ext uri="{FF2B5EF4-FFF2-40B4-BE49-F238E27FC236}">
                  <a16:creationId xmlns:a16="http://schemas.microsoft.com/office/drawing/2014/main" id="{955FFECC-81FF-B34B-926A-60EF73279EA6}"/>
                </a:ext>
              </a:extLst>
            </p:cNvPr>
            <p:cNvSpPr/>
            <p:nvPr/>
          </p:nvSpPr>
          <p:spPr>
            <a:xfrm>
              <a:off x="2989123" y="5171702"/>
              <a:ext cx="815959" cy="180992"/>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1" name="Rectangle 10">
              <a:extLst>
                <a:ext uri="{FF2B5EF4-FFF2-40B4-BE49-F238E27FC236}">
                  <a16:creationId xmlns:a16="http://schemas.microsoft.com/office/drawing/2014/main" id="{83AE3C1A-8B9C-8E41-A6C5-C7245AF150EC}"/>
                </a:ext>
              </a:extLst>
            </p:cNvPr>
            <p:cNvSpPr/>
            <p:nvPr/>
          </p:nvSpPr>
          <p:spPr>
            <a:xfrm>
              <a:off x="2979291" y="5805003"/>
              <a:ext cx="815959" cy="180992"/>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2" name="Rectangle 11">
              <a:extLst>
                <a:ext uri="{FF2B5EF4-FFF2-40B4-BE49-F238E27FC236}">
                  <a16:creationId xmlns:a16="http://schemas.microsoft.com/office/drawing/2014/main" id="{93A022B6-3255-6D41-8E4A-A0EB6035F559}"/>
                </a:ext>
              </a:extLst>
            </p:cNvPr>
            <p:cNvSpPr/>
            <p:nvPr/>
          </p:nvSpPr>
          <p:spPr>
            <a:xfrm>
              <a:off x="4586865" y="3883847"/>
              <a:ext cx="1411653" cy="157382"/>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3" name="Rectangle 12">
              <a:extLst>
                <a:ext uri="{FF2B5EF4-FFF2-40B4-BE49-F238E27FC236}">
                  <a16:creationId xmlns:a16="http://schemas.microsoft.com/office/drawing/2014/main" id="{C6A07CB4-8E00-144E-8AE4-0C242BCD1625}"/>
                </a:ext>
              </a:extLst>
            </p:cNvPr>
            <p:cNvSpPr/>
            <p:nvPr/>
          </p:nvSpPr>
          <p:spPr>
            <a:xfrm>
              <a:off x="7108840" y="5267219"/>
              <a:ext cx="1411653" cy="157382"/>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4" name="Rectangle 13">
              <a:extLst>
                <a:ext uri="{FF2B5EF4-FFF2-40B4-BE49-F238E27FC236}">
                  <a16:creationId xmlns:a16="http://schemas.microsoft.com/office/drawing/2014/main" id="{F2B731CB-029C-0940-9469-583FBF51CB85}"/>
                </a:ext>
              </a:extLst>
            </p:cNvPr>
            <p:cNvSpPr/>
            <p:nvPr/>
          </p:nvSpPr>
          <p:spPr>
            <a:xfrm>
              <a:off x="7108840" y="4630561"/>
              <a:ext cx="1411653" cy="157382"/>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5" name="Rectangle 14">
              <a:extLst>
                <a:ext uri="{FF2B5EF4-FFF2-40B4-BE49-F238E27FC236}">
                  <a16:creationId xmlns:a16="http://schemas.microsoft.com/office/drawing/2014/main" id="{7B49885A-2175-FA44-A3BC-0F5BC321A84B}"/>
                </a:ext>
              </a:extLst>
            </p:cNvPr>
            <p:cNvSpPr/>
            <p:nvPr/>
          </p:nvSpPr>
          <p:spPr>
            <a:xfrm>
              <a:off x="7108840" y="5913148"/>
              <a:ext cx="1411653" cy="157382"/>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7" name="Rectangle 16">
              <a:extLst>
                <a:ext uri="{FF2B5EF4-FFF2-40B4-BE49-F238E27FC236}">
                  <a16:creationId xmlns:a16="http://schemas.microsoft.com/office/drawing/2014/main" id="{0168B015-F8AA-A743-AFED-9DFF6A50C8DB}"/>
                </a:ext>
              </a:extLst>
            </p:cNvPr>
            <p:cNvSpPr/>
            <p:nvPr/>
          </p:nvSpPr>
          <p:spPr>
            <a:xfrm>
              <a:off x="1086581" y="3653719"/>
              <a:ext cx="693061" cy="2336247"/>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grpSp>
      <p:sp>
        <p:nvSpPr>
          <p:cNvPr id="19" name="TextBox 18">
            <a:extLst>
              <a:ext uri="{FF2B5EF4-FFF2-40B4-BE49-F238E27FC236}">
                <a16:creationId xmlns:a16="http://schemas.microsoft.com/office/drawing/2014/main" id="{50A503D4-09C2-1B43-B811-252D30A80898}"/>
              </a:ext>
            </a:extLst>
          </p:cNvPr>
          <p:cNvSpPr txBox="1"/>
          <p:nvPr/>
        </p:nvSpPr>
        <p:spPr>
          <a:xfrm flipH="1">
            <a:off x="2383522" y="6228213"/>
            <a:ext cx="6260747" cy="369332"/>
          </a:xfrm>
          <a:prstGeom prst="rect">
            <a:avLst/>
          </a:prstGeom>
          <a:noFill/>
        </p:spPr>
        <p:txBody>
          <a:bodyPr wrap="square" lIns="0" tIns="0" rIns="0" bIns="0" rtlCol="0">
            <a:spAutoFit/>
          </a:bodyPr>
          <a:lstStyle/>
          <a:p>
            <a:r>
              <a:rPr lang="en-US" sz="2400" dirty="0"/>
              <a:t>All the same unique scheduled search</a:t>
            </a:r>
          </a:p>
        </p:txBody>
      </p:sp>
      <p:sp>
        <p:nvSpPr>
          <p:cNvPr id="20" name="Down Arrow 19">
            <a:extLst>
              <a:ext uri="{FF2B5EF4-FFF2-40B4-BE49-F238E27FC236}">
                <a16:creationId xmlns:a16="http://schemas.microsoft.com/office/drawing/2014/main" id="{57516CBF-1B15-604D-BB8D-79C592620CBD}"/>
              </a:ext>
            </a:extLst>
          </p:cNvPr>
          <p:cNvSpPr/>
          <p:nvPr/>
        </p:nvSpPr>
        <p:spPr>
          <a:xfrm rot="10800000">
            <a:off x="7537650" y="6137621"/>
            <a:ext cx="306513" cy="36933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Tree>
    <p:extLst>
      <p:ext uri="{BB962C8B-B14F-4D97-AF65-F5344CB8AC3E}">
        <p14:creationId xmlns:p14="http://schemas.microsoft.com/office/powerpoint/2010/main" val="419802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9ADC43-9D00-B04F-B3BC-F9FCF382F624}"/>
              </a:ext>
            </a:extLst>
          </p:cNvPr>
          <p:cNvSpPr>
            <a:spLocks noGrp="1"/>
          </p:cNvSpPr>
          <p:nvPr>
            <p:ph sz="quarter" idx="10"/>
          </p:nvPr>
        </p:nvSpPr>
        <p:spPr/>
        <p:txBody>
          <a:bodyPr/>
          <a:lstStyle/>
          <a:p>
            <a:pPr marL="0" indent="0">
              <a:buNone/>
            </a:pPr>
            <a:r>
              <a:rPr lang="en-AU" sz="1400" dirty="0"/>
              <a:t>index=_internal   host=&lt;search heads&gt; </a:t>
            </a:r>
            <a:r>
              <a:rPr lang="en-AU" sz="1400" dirty="0" err="1"/>
              <a:t>sourcetype</a:t>
            </a:r>
            <a:r>
              <a:rPr lang="en-AU" sz="1400" dirty="0"/>
              <a:t>=scheduler (status=success OR status="skipped" OR status="deferred" OR status=continued)</a:t>
            </a:r>
          </a:p>
          <a:p>
            <a:pPr marL="0" indent="0">
              <a:buNone/>
            </a:pPr>
            <a:r>
              <a:rPr lang="en-AU" sz="1400" dirty="0"/>
              <a:t> |stats latest(status) as status latest(reason) as reason latest(</a:t>
            </a:r>
            <a:r>
              <a:rPr lang="en-AU" sz="1400" dirty="0" err="1"/>
              <a:t>concurrency_category</a:t>
            </a:r>
            <a:r>
              <a:rPr lang="en-AU" sz="1400" dirty="0"/>
              <a:t>) as </a:t>
            </a:r>
            <a:r>
              <a:rPr lang="en-AU" sz="1400" dirty="0" err="1"/>
              <a:t>concurrency_category</a:t>
            </a:r>
            <a:r>
              <a:rPr lang="en-AU" sz="1400" dirty="0"/>
              <a:t> latest(</a:t>
            </a:r>
            <a:r>
              <a:rPr lang="en-AU" sz="1400" dirty="0" err="1"/>
              <a:t>concurrency_context</a:t>
            </a:r>
            <a:r>
              <a:rPr lang="en-AU" sz="1400" dirty="0"/>
              <a:t>) as </a:t>
            </a:r>
            <a:r>
              <a:rPr lang="en-AU" sz="1400" dirty="0" err="1"/>
              <a:t>concurrency_context</a:t>
            </a:r>
            <a:r>
              <a:rPr lang="en-AU" sz="1400" dirty="0"/>
              <a:t> latest(</a:t>
            </a:r>
            <a:r>
              <a:rPr lang="en-AU" sz="1400" dirty="0" err="1"/>
              <a:t>concurrency_limit</a:t>
            </a:r>
            <a:r>
              <a:rPr lang="en-AU" sz="1400" dirty="0"/>
              <a:t>) as </a:t>
            </a:r>
            <a:r>
              <a:rPr lang="en-AU" sz="1400" dirty="0" err="1"/>
              <a:t>concurrency_limit</a:t>
            </a:r>
            <a:r>
              <a:rPr lang="en-AU" sz="1400" dirty="0"/>
              <a:t> by </a:t>
            </a:r>
            <a:r>
              <a:rPr lang="en-AU" sz="1400" dirty="0" err="1"/>
              <a:t>savedsearch_name</a:t>
            </a:r>
            <a:r>
              <a:rPr lang="en-AU" sz="1400" dirty="0"/>
              <a:t> </a:t>
            </a:r>
            <a:r>
              <a:rPr lang="en-AU" sz="1400" dirty="0" err="1"/>
              <a:t>scheduled_time</a:t>
            </a:r>
            <a:r>
              <a:rPr lang="en-AU" sz="1400" dirty="0"/>
              <a:t> |</a:t>
            </a:r>
            <a:r>
              <a:rPr lang="en-AU" sz="1400" dirty="0" err="1"/>
              <a:t>fillnull</a:t>
            </a:r>
            <a:endParaRPr lang="en-AU" sz="1400" dirty="0"/>
          </a:p>
          <a:p>
            <a:pPr marL="0" indent="0">
              <a:buNone/>
            </a:pPr>
            <a:r>
              <a:rPr lang="en-AU" sz="1400" dirty="0"/>
              <a:t> |stats count by reason status </a:t>
            </a:r>
            <a:r>
              <a:rPr lang="en-AU" sz="1400" dirty="0" err="1"/>
              <a:t>concurrency_category</a:t>
            </a:r>
            <a:r>
              <a:rPr lang="en-AU" sz="1400" dirty="0"/>
              <a:t> </a:t>
            </a:r>
            <a:r>
              <a:rPr lang="en-AU" sz="1400" dirty="0" err="1"/>
              <a:t>concurrency_context</a:t>
            </a:r>
            <a:r>
              <a:rPr lang="en-AU" sz="1400" dirty="0"/>
              <a:t> </a:t>
            </a:r>
            <a:r>
              <a:rPr lang="en-AU" sz="1400" dirty="0" err="1"/>
              <a:t>concurrency_limit</a:t>
            </a:r>
            <a:r>
              <a:rPr lang="en-AU" sz="1400" dirty="0"/>
              <a:t>  |sort – count</a:t>
            </a:r>
          </a:p>
          <a:p>
            <a:pPr marL="0" indent="0">
              <a:buNone/>
            </a:pPr>
            <a:endParaRPr lang="en-AU" sz="1400" dirty="0"/>
          </a:p>
          <a:p>
            <a:pPr marL="0" indent="0">
              <a:buNone/>
            </a:pPr>
            <a:endParaRPr lang="en-AU" sz="1400" dirty="0"/>
          </a:p>
          <a:p>
            <a:pPr marL="0" indent="0">
              <a:buNone/>
            </a:pPr>
            <a:endParaRPr lang="en-AU" sz="1400" dirty="0"/>
          </a:p>
          <a:p>
            <a:pPr marL="0" indent="0">
              <a:buNone/>
            </a:pPr>
            <a:endParaRPr lang="en-AU" sz="1400" dirty="0"/>
          </a:p>
          <a:p>
            <a:pPr marL="0" indent="0">
              <a:buNone/>
            </a:pPr>
            <a:endParaRPr lang="en-AU" sz="1400" dirty="0"/>
          </a:p>
          <a:p>
            <a:pPr marL="0" indent="0">
              <a:buNone/>
            </a:pPr>
            <a:r>
              <a:rPr lang="en-AU" sz="1400" dirty="0"/>
              <a:t>index=_internal   host=&lt;search heads&gt; </a:t>
            </a:r>
            <a:r>
              <a:rPr lang="en-AU" sz="1400" dirty="0" err="1"/>
              <a:t>sourcetype</a:t>
            </a:r>
            <a:r>
              <a:rPr lang="en-AU" sz="1400" dirty="0"/>
              <a:t>=scheduler (status="skipped" OR status="deferred" OR status=continued)</a:t>
            </a:r>
          </a:p>
          <a:p>
            <a:pPr marL="0" indent="0">
              <a:buNone/>
            </a:pPr>
            <a:r>
              <a:rPr lang="en-AU" sz="1400" dirty="0"/>
              <a:t>|stats count  by reason status </a:t>
            </a:r>
            <a:r>
              <a:rPr lang="en-AU" sz="1400" dirty="0" err="1"/>
              <a:t>concurrency_category</a:t>
            </a:r>
            <a:r>
              <a:rPr lang="en-AU" sz="1400" dirty="0"/>
              <a:t> </a:t>
            </a:r>
            <a:r>
              <a:rPr lang="en-AU" sz="1400" dirty="0" err="1"/>
              <a:t>concurrency_context</a:t>
            </a:r>
            <a:endParaRPr lang="en-AU" sz="1400" dirty="0"/>
          </a:p>
          <a:p>
            <a:pPr marL="0" indent="0">
              <a:buNone/>
            </a:pPr>
            <a:r>
              <a:rPr lang="en-AU" sz="1400" dirty="0"/>
              <a:t> |sort - count</a:t>
            </a:r>
            <a:endParaRPr lang="en-US" sz="1400" dirty="0"/>
          </a:p>
        </p:txBody>
      </p:sp>
      <p:sp>
        <p:nvSpPr>
          <p:cNvPr id="3" name="Title 2">
            <a:extLst>
              <a:ext uri="{FF2B5EF4-FFF2-40B4-BE49-F238E27FC236}">
                <a16:creationId xmlns:a16="http://schemas.microsoft.com/office/drawing/2014/main" id="{8B067EBC-35BD-DC46-B89E-097642DC1989}"/>
              </a:ext>
            </a:extLst>
          </p:cNvPr>
          <p:cNvSpPr>
            <a:spLocks noGrp="1"/>
          </p:cNvSpPr>
          <p:nvPr>
            <p:ph type="title"/>
          </p:nvPr>
        </p:nvSpPr>
        <p:spPr/>
        <p:txBody>
          <a:bodyPr/>
          <a:lstStyle/>
          <a:p>
            <a:r>
              <a:rPr lang="en-US" dirty="0"/>
              <a:t>Counting DMA skipped searches</a:t>
            </a:r>
          </a:p>
        </p:txBody>
      </p:sp>
      <p:sp>
        <p:nvSpPr>
          <p:cNvPr id="4" name="Subtitle 3">
            <a:extLst>
              <a:ext uri="{FF2B5EF4-FFF2-40B4-BE49-F238E27FC236}">
                <a16:creationId xmlns:a16="http://schemas.microsoft.com/office/drawing/2014/main" id="{7DEDBB1E-42BC-0848-BB7F-9DA2FF1767AE}"/>
              </a:ext>
            </a:extLst>
          </p:cNvPr>
          <p:cNvSpPr>
            <a:spLocks noGrp="1"/>
          </p:cNvSpPr>
          <p:nvPr>
            <p:ph type="subTitle" idx="12"/>
          </p:nvPr>
        </p:nvSpPr>
        <p:spPr/>
        <p:txBody>
          <a:bodyPr/>
          <a:lstStyle/>
          <a:p>
            <a:r>
              <a:rPr lang="en-US" dirty="0"/>
              <a:t>Skipped!=Skipped</a:t>
            </a:r>
          </a:p>
        </p:txBody>
      </p:sp>
      <p:pic>
        <p:nvPicPr>
          <p:cNvPr id="5" name="Picture 4">
            <a:extLst>
              <a:ext uri="{FF2B5EF4-FFF2-40B4-BE49-F238E27FC236}">
                <a16:creationId xmlns:a16="http://schemas.microsoft.com/office/drawing/2014/main" id="{C1E94A37-1BD6-FC40-ACF3-F6AA190E848D}"/>
              </a:ext>
            </a:extLst>
          </p:cNvPr>
          <p:cNvPicPr>
            <a:picLocks noChangeAspect="1"/>
          </p:cNvPicPr>
          <p:nvPr/>
        </p:nvPicPr>
        <p:blipFill>
          <a:blip r:embed="rId2"/>
          <a:stretch>
            <a:fillRect/>
          </a:stretch>
        </p:blipFill>
        <p:spPr>
          <a:xfrm>
            <a:off x="456063" y="2932820"/>
            <a:ext cx="11268019" cy="1259288"/>
          </a:xfrm>
          <a:prstGeom prst="rect">
            <a:avLst/>
          </a:prstGeom>
        </p:spPr>
      </p:pic>
      <p:pic>
        <p:nvPicPr>
          <p:cNvPr id="6" name="Picture 5">
            <a:extLst>
              <a:ext uri="{FF2B5EF4-FFF2-40B4-BE49-F238E27FC236}">
                <a16:creationId xmlns:a16="http://schemas.microsoft.com/office/drawing/2014/main" id="{F77C0A97-AFFD-E94A-A749-7951181C9B10}"/>
              </a:ext>
            </a:extLst>
          </p:cNvPr>
          <p:cNvPicPr>
            <a:picLocks noChangeAspect="1"/>
          </p:cNvPicPr>
          <p:nvPr/>
        </p:nvPicPr>
        <p:blipFill>
          <a:blip r:embed="rId3"/>
          <a:stretch>
            <a:fillRect/>
          </a:stretch>
        </p:blipFill>
        <p:spPr>
          <a:xfrm>
            <a:off x="392837" y="5366084"/>
            <a:ext cx="11279873" cy="762810"/>
          </a:xfrm>
          <a:prstGeom prst="rect">
            <a:avLst/>
          </a:prstGeom>
        </p:spPr>
      </p:pic>
    </p:spTree>
    <p:extLst>
      <p:ext uri="{BB962C8B-B14F-4D97-AF65-F5344CB8AC3E}">
        <p14:creationId xmlns:p14="http://schemas.microsoft.com/office/powerpoint/2010/main" val="21209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BFC1047-53CF-8E43-8790-3A9E2611850B}"/>
              </a:ext>
            </a:extLst>
          </p:cNvPr>
          <p:cNvSpPr>
            <a:spLocks noGrp="1"/>
          </p:cNvSpPr>
          <p:nvPr>
            <p:ph sz="quarter" idx="10"/>
          </p:nvPr>
        </p:nvSpPr>
        <p:spPr>
          <a:xfrm>
            <a:off x="456063" y="1379621"/>
            <a:ext cx="11279872" cy="5032330"/>
          </a:xfrm>
        </p:spPr>
        <p:txBody>
          <a:bodyPr/>
          <a:lstStyle/>
          <a:p>
            <a:r>
              <a:rPr lang="en-AU" sz="2000" dirty="0"/>
              <a:t>Searches running longer than schedule interval</a:t>
            </a:r>
          </a:p>
          <a:p>
            <a:pPr lvl="1"/>
            <a:r>
              <a:rPr lang="en-AU" sz="1600" dirty="0"/>
              <a:t>The maximum number of concurrent running jobs for </a:t>
            </a:r>
            <a:r>
              <a:rPr lang="en-AU" sz="2400" b="1" dirty="0">
                <a:solidFill>
                  <a:schemeClr val="accent6"/>
                </a:solidFill>
              </a:rPr>
              <a:t>this</a:t>
            </a:r>
            <a:r>
              <a:rPr lang="en-AU" sz="1600" b="1" dirty="0">
                <a:solidFill>
                  <a:schemeClr val="accent4"/>
                </a:solidFill>
              </a:rPr>
              <a:t> historical scheduled search </a:t>
            </a:r>
            <a:r>
              <a:rPr lang="en-AU" sz="1600" dirty="0"/>
              <a:t>on this </a:t>
            </a:r>
            <a:r>
              <a:rPr lang="en-AU" sz="1600" b="1" dirty="0">
                <a:solidFill>
                  <a:schemeClr val="accent4"/>
                </a:solidFill>
              </a:rPr>
              <a:t>[instance | cluster]</a:t>
            </a:r>
            <a:r>
              <a:rPr lang="en-AU" sz="1600" dirty="0"/>
              <a:t> has been reached</a:t>
            </a:r>
          </a:p>
          <a:p>
            <a:r>
              <a:rPr lang="en-AU" sz="2000" dirty="0"/>
              <a:t>User quota</a:t>
            </a:r>
          </a:p>
          <a:p>
            <a:pPr lvl="1"/>
            <a:r>
              <a:rPr lang="en-AU" sz="1600" dirty="0"/>
              <a:t>The maximum </a:t>
            </a:r>
            <a:r>
              <a:rPr lang="en-AU" sz="1600" b="1" dirty="0">
                <a:solidFill>
                  <a:schemeClr val="accent4"/>
                </a:solidFill>
              </a:rPr>
              <a:t>disk usage quota </a:t>
            </a:r>
            <a:r>
              <a:rPr lang="en-AU" sz="1600" dirty="0"/>
              <a:t>for this user has been reached. Use the Job Manager to delete some of your saved search results.</a:t>
            </a:r>
          </a:p>
          <a:p>
            <a:pPr lvl="1"/>
            <a:r>
              <a:rPr lang="en-AU" sz="1600" dirty="0"/>
              <a:t>The maximum number of concurrent historical searches for this user </a:t>
            </a:r>
            <a:r>
              <a:rPr lang="en-AU" sz="1600" b="1" dirty="0">
                <a:solidFill>
                  <a:schemeClr val="accent4"/>
                </a:solidFill>
              </a:rPr>
              <a:t>based on their role quota </a:t>
            </a:r>
            <a:r>
              <a:rPr lang="en-AU" sz="1600" dirty="0"/>
              <a:t>has been reached.</a:t>
            </a:r>
          </a:p>
          <a:p>
            <a:r>
              <a:rPr lang="en-AU" sz="2000" dirty="0"/>
              <a:t>User Permission</a:t>
            </a:r>
          </a:p>
          <a:p>
            <a:pPr lvl="1"/>
            <a:r>
              <a:rPr lang="en-AU" sz="1600" dirty="0"/>
              <a:t>user=username is not allowed to run historical scheduled search</a:t>
            </a:r>
          </a:p>
          <a:p>
            <a:r>
              <a:rPr lang="en-AU" sz="2000" dirty="0"/>
              <a:t>Data model acceleration retries</a:t>
            </a:r>
          </a:p>
          <a:p>
            <a:pPr lvl="1"/>
            <a:r>
              <a:rPr lang="en-AU" sz="1600" dirty="0"/>
              <a:t>The maximum number of concurrent </a:t>
            </a:r>
            <a:r>
              <a:rPr lang="en-AU" sz="1600" b="1" dirty="0">
                <a:solidFill>
                  <a:schemeClr val="accent4"/>
                </a:solidFill>
              </a:rPr>
              <a:t>auto-summarization searches </a:t>
            </a:r>
            <a:r>
              <a:rPr lang="en-AU" sz="1600" dirty="0"/>
              <a:t>on this </a:t>
            </a:r>
            <a:r>
              <a:rPr lang="en-AU" sz="1600" b="1" dirty="0">
                <a:solidFill>
                  <a:schemeClr val="accent4"/>
                </a:solidFill>
              </a:rPr>
              <a:t>[instance | cluster] </a:t>
            </a:r>
            <a:r>
              <a:rPr lang="en-AU" sz="1600" dirty="0"/>
              <a:t>has been reached</a:t>
            </a:r>
            <a:endParaRPr lang="en-AU" dirty="0"/>
          </a:p>
          <a:p>
            <a:r>
              <a:rPr lang="en-AU" sz="2000" dirty="0"/>
              <a:t>Actual Concurrency reached</a:t>
            </a:r>
          </a:p>
          <a:p>
            <a:pPr lvl="1"/>
            <a:r>
              <a:rPr lang="en-AU" sz="1600" dirty="0"/>
              <a:t>The maximum number of </a:t>
            </a:r>
            <a:r>
              <a:rPr lang="en-AU" sz="1600" b="1" dirty="0">
                <a:solidFill>
                  <a:schemeClr val="accent4"/>
                </a:solidFill>
              </a:rPr>
              <a:t>concurrent [historical scheduled | real-time scheduled] </a:t>
            </a:r>
            <a:r>
              <a:rPr lang="en-AU" sz="1600" dirty="0"/>
              <a:t>searches on </a:t>
            </a:r>
            <a:r>
              <a:rPr lang="en-AU" sz="1600" dirty="0">
                <a:solidFill>
                  <a:schemeClr val="accent4"/>
                </a:solidFill>
              </a:rPr>
              <a:t>this </a:t>
            </a:r>
            <a:r>
              <a:rPr lang="en-AU" sz="1600" b="1" dirty="0">
                <a:solidFill>
                  <a:schemeClr val="accent4"/>
                </a:solidFill>
              </a:rPr>
              <a:t>[instance | cluster] </a:t>
            </a:r>
            <a:r>
              <a:rPr lang="en-AU" sz="1600" dirty="0"/>
              <a:t>has been reached</a:t>
            </a:r>
            <a:endParaRPr lang="en-AU" sz="1800" dirty="0"/>
          </a:p>
          <a:p>
            <a:pPr marL="0" indent="0">
              <a:buNone/>
            </a:pPr>
            <a:endParaRPr lang="en-AU" sz="1600" dirty="0"/>
          </a:p>
          <a:p>
            <a:endParaRPr lang="en-US" sz="1600" dirty="0"/>
          </a:p>
        </p:txBody>
      </p:sp>
      <p:sp>
        <p:nvSpPr>
          <p:cNvPr id="3" name="Title 2">
            <a:extLst>
              <a:ext uri="{FF2B5EF4-FFF2-40B4-BE49-F238E27FC236}">
                <a16:creationId xmlns:a16="http://schemas.microsoft.com/office/drawing/2014/main" id="{705C7B97-5DE9-2B4B-8973-CB0FF0C40CBB}"/>
              </a:ext>
            </a:extLst>
          </p:cNvPr>
          <p:cNvSpPr>
            <a:spLocks noGrp="1"/>
          </p:cNvSpPr>
          <p:nvPr>
            <p:ph type="title"/>
          </p:nvPr>
        </p:nvSpPr>
        <p:spPr/>
        <p:txBody>
          <a:bodyPr/>
          <a:lstStyle/>
          <a:p>
            <a:r>
              <a:rPr lang="en-US" dirty="0"/>
              <a:t>Skipped Search Reasons</a:t>
            </a:r>
          </a:p>
        </p:txBody>
      </p:sp>
      <p:sp>
        <p:nvSpPr>
          <p:cNvPr id="7" name="Subtitle 6">
            <a:extLst>
              <a:ext uri="{FF2B5EF4-FFF2-40B4-BE49-F238E27FC236}">
                <a16:creationId xmlns:a16="http://schemas.microsoft.com/office/drawing/2014/main" id="{AECA30A9-1772-6C4A-95DB-3BACB327BA43}"/>
              </a:ext>
            </a:extLst>
          </p:cNvPr>
          <p:cNvSpPr>
            <a:spLocks noGrp="1"/>
          </p:cNvSpPr>
          <p:nvPr>
            <p:ph type="subTitle" idx="12"/>
          </p:nvPr>
        </p:nvSpPr>
        <p:spPr/>
        <p:txBody>
          <a:bodyPr/>
          <a:lstStyle/>
          <a:p>
            <a:r>
              <a:rPr lang="en-US" dirty="0"/>
              <a:t>Not all skipped searches indicate concurrency limit reached</a:t>
            </a:r>
          </a:p>
        </p:txBody>
      </p:sp>
    </p:spTree>
    <p:extLst>
      <p:ext uri="{BB962C8B-B14F-4D97-AF65-F5344CB8AC3E}">
        <p14:creationId xmlns:p14="http://schemas.microsoft.com/office/powerpoint/2010/main" val="298028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7572F1A-4C78-3A41-858D-C9F2B3E30468}"/>
              </a:ext>
            </a:extLst>
          </p:cNvPr>
          <p:cNvSpPr>
            <a:spLocks noGrp="1"/>
          </p:cNvSpPr>
          <p:nvPr>
            <p:ph sz="quarter" idx="10"/>
          </p:nvPr>
        </p:nvSpPr>
        <p:spPr/>
        <p:txBody>
          <a:bodyPr/>
          <a:lstStyle/>
          <a:p>
            <a:r>
              <a:rPr lang="en-AU" sz="2000" dirty="0"/>
              <a:t>You can apply a scheduling window to reports that do not need to run at their scheduled start times. </a:t>
            </a:r>
          </a:p>
          <a:p>
            <a:pPr lvl="1"/>
            <a:r>
              <a:rPr lang="en-AU" sz="1800" dirty="0"/>
              <a:t>Gives the report scheduler more flexibility to schedule reports that require more precision.</a:t>
            </a:r>
          </a:p>
          <a:p>
            <a:r>
              <a:rPr lang="en-AU" sz="2000" dirty="0"/>
              <a:t>The scheduler adds the schedule window timespan to the priority score for the report, temporarily increasing that score (lower scores have higher priority). </a:t>
            </a:r>
          </a:p>
          <a:p>
            <a:pPr lvl="1"/>
            <a:r>
              <a:rPr lang="en-AU" sz="1800" dirty="0"/>
              <a:t>The window opens at the report's scheduled run time.</a:t>
            </a:r>
          </a:p>
          <a:p>
            <a:r>
              <a:rPr lang="en-AU" sz="2000" dirty="0"/>
              <a:t>The scheduled report's higher priority score allows reports with lower scores to run ahead of it. </a:t>
            </a:r>
          </a:p>
          <a:p>
            <a:r>
              <a:rPr lang="en-AU" sz="2200" dirty="0"/>
              <a:t>As time passes and the schedule window narrows, the report's priority score improves until the report is allowed to run.</a:t>
            </a:r>
          </a:p>
          <a:p>
            <a:r>
              <a:rPr lang="en-AU" sz="2000" dirty="0"/>
              <a:t>Schedule Priority and Schedule Window settings are mutually exclusive. </a:t>
            </a:r>
          </a:p>
          <a:p>
            <a:pPr lvl="1"/>
            <a:r>
              <a:rPr lang="en-AU" sz="1600" dirty="0"/>
              <a:t>If a scheduled report has both a Schedule Priority of Higher or Highest and a defined Schedule Window, the search scheduler prioritizes the report according to the Schedule Priority value and ignores the Schedule Window definition.</a:t>
            </a:r>
            <a:endParaRPr lang="en-US" sz="1600" dirty="0"/>
          </a:p>
        </p:txBody>
      </p:sp>
      <p:sp>
        <p:nvSpPr>
          <p:cNvPr id="3" name="Title 2">
            <a:extLst>
              <a:ext uri="{FF2B5EF4-FFF2-40B4-BE49-F238E27FC236}">
                <a16:creationId xmlns:a16="http://schemas.microsoft.com/office/drawing/2014/main" id="{AFFCEBCC-3A22-9E4B-A299-01DA7F668378}"/>
              </a:ext>
            </a:extLst>
          </p:cNvPr>
          <p:cNvSpPr>
            <a:spLocks noGrp="1"/>
          </p:cNvSpPr>
          <p:nvPr>
            <p:ph type="title"/>
          </p:nvPr>
        </p:nvSpPr>
        <p:spPr/>
        <p:txBody>
          <a:bodyPr/>
          <a:lstStyle/>
          <a:p>
            <a:r>
              <a:rPr lang="en-US" dirty="0"/>
              <a:t>Schedule Window</a:t>
            </a:r>
          </a:p>
        </p:txBody>
      </p:sp>
      <p:sp>
        <p:nvSpPr>
          <p:cNvPr id="5" name="Subtitle 4">
            <a:extLst>
              <a:ext uri="{FF2B5EF4-FFF2-40B4-BE49-F238E27FC236}">
                <a16:creationId xmlns:a16="http://schemas.microsoft.com/office/drawing/2014/main" id="{9E22C743-C511-6446-A42B-B81E1FE21BC1}"/>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205157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D8B6EB8-59E2-7748-811E-A3B06F5160A1}"/>
              </a:ext>
            </a:extLst>
          </p:cNvPr>
          <p:cNvSpPr>
            <a:spLocks noGrp="1"/>
          </p:cNvSpPr>
          <p:nvPr>
            <p:ph sz="quarter" idx="10"/>
          </p:nvPr>
        </p:nvSpPr>
        <p:spPr/>
        <p:txBody>
          <a:bodyPr/>
          <a:lstStyle/>
          <a:p>
            <a:r>
              <a:rPr lang="en-AU" dirty="0"/>
              <a:t>The scheduler attempts to run all searches as soon as possible after the zeroth second of the minute it was scheduled. </a:t>
            </a:r>
          </a:p>
          <a:p>
            <a:r>
              <a:rPr lang="en-AU" dirty="0"/>
              <a:t>Multiple searches all starting at approximately the same moment can cause the CPU, Disk I/O or network to be overloaded briefly.</a:t>
            </a:r>
          </a:p>
          <a:p>
            <a:r>
              <a:rPr lang="en-AU" dirty="0"/>
              <a:t>The </a:t>
            </a:r>
            <a:r>
              <a:rPr lang="en-AU" dirty="0" err="1"/>
              <a:t>allow_skew</a:t>
            </a:r>
            <a:r>
              <a:rPr lang="en-AU" dirty="0"/>
              <a:t> setting offsets the actual start time of a scheduled search from its scheduled run time by a random amount of time. </a:t>
            </a:r>
          </a:p>
          <a:p>
            <a:r>
              <a:rPr lang="en-AU" dirty="0"/>
              <a:t>When the scheduler applies </a:t>
            </a:r>
            <a:r>
              <a:rPr lang="en-AU" dirty="0" err="1"/>
              <a:t>allow_skew</a:t>
            </a:r>
            <a:r>
              <a:rPr lang="en-AU" dirty="0"/>
              <a:t> to a large number of searches that are running on the same schedule, the randomness of the offset for each search contributes to an even distribution of actual start times.</a:t>
            </a:r>
          </a:p>
          <a:p>
            <a:r>
              <a:rPr lang="en-AU" dirty="0"/>
              <a:t>Search earliest and latest remain unchanged</a:t>
            </a:r>
          </a:p>
          <a:p>
            <a:r>
              <a:rPr lang="en-AU" dirty="0" err="1"/>
              <a:t>Allow_skew</a:t>
            </a:r>
            <a:r>
              <a:rPr lang="en-AU" dirty="0"/>
              <a:t>=60s is ideal</a:t>
            </a:r>
          </a:p>
          <a:p>
            <a:endParaRPr lang="en-US" dirty="0"/>
          </a:p>
        </p:txBody>
      </p:sp>
      <p:sp>
        <p:nvSpPr>
          <p:cNvPr id="3" name="Title 2">
            <a:extLst>
              <a:ext uri="{FF2B5EF4-FFF2-40B4-BE49-F238E27FC236}">
                <a16:creationId xmlns:a16="http://schemas.microsoft.com/office/drawing/2014/main" id="{61CBA527-5191-354D-9A3E-EE74543183C9}"/>
              </a:ext>
            </a:extLst>
          </p:cNvPr>
          <p:cNvSpPr>
            <a:spLocks noGrp="1"/>
          </p:cNvSpPr>
          <p:nvPr>
            <p:ph type="title"/>
          </p:nvPr>
        </p:nvSpPr>
        <p:spPr/>
        <p:txBody>
          <a:bodyPr/>
          <a:lstStyle/>
          <a:p>
            <a:r>
              <a:rPr lang="en-US" dirty="0"/>
              <a:t>Allow Skew</a:t>
            </a:r>
          </a:p>
        </p:txBody>
      </p:sp>
      <p:sp>
        <p:nvSpPr>
          <p:cNvPr id="5" name="Subtitle 4">
            <a:extLst>
              <a:ext uri="{FF2B5EF4-FFF2-40B4-BE49-F238E27FC236}">
                <a16:creationId xmlns:a16="http://schemas.microsoft.com/office/drawing/2014/main" id="{0C46CFFC-AF5D-F44B-8F7C-38E8D42B5155}"/>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376118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927A187-50BA-204B-9B60-C7E937F68B46}"/>
              </a:ext>
            </a:extLst>
          </p:cNvPr>
          <p:cNvSpPr>
            <a:spLocks noGrp="1"/>
          </p:cNvSpPr>
          <p:nvPr>
            <p:ph sz="quarter" idx="10"/>
          </p:nvPr>
        </p:nvSpPr>
        <p:spPr/>
        <p:txBody>
          <a:bodyPr/>
          <a:lstStyle/>
          <a:p>
            <a:r>
              <a:rPr lang="en-US" dirty="0"/>
              <a:t>Common feedback</a:t>
            </a:r>
          </a:p>
          <a:p>
            <a:r>
              <a:rPr lang="en-US" dirty="0"/>
              <a:t>Customers often try this after raising concurrency settings or already having large search head clusters</a:t>
            </a:r>
          </a:p>
          <a:p>
            <a:r>
              <a:rPr lang="en-US" dirty="0"/>
              <a:t>Why does it appear broken (it isn’t)</a:t>
            </a:r>
          </a:p>
          <a:p>
            <a:pPr lvl="1"/>
            <a:r>
              <a:rPr lang="en-US" dirty="0"/>
              <a:t>Schedule window only works when it needs to. </a:t>
            </a:r>
          </a:p>
          <a:p>
            <a:pPr lvl="1"/>
            <a:r>
              <a:rPr lang="en-US" dirty="0"/>
              <a:t>If the work (number of searches) &lt; concurrency no need to apply window</a:t>
            </a:r>
          </a:p>
          <a:p>
            <a:pPr lvl="1"/>
            <a:r>
              <a:rPr lang="en-US" dirty="0"/>
              <a:t>If Work is &gt; concurrency, window starts applying</a:t>
            </a:r>
          </a:p>
          <a:p>
            <a:pPr lvl="1"/>
            <a:r>
              <a:rPr lang="en-US" dirty="0"/>
              <a:t>The harder you squeeze, the harder it kicks in</a:t>
            </a:r>
          </a:p>
          <a:p>
            <a:pPr lvl="1"/>
            <a:r>
              <a:rPr lang="en-US" dirty="0"/>
              <a:t>Schedule window will always attempt to run searches as early as possible to scheduled time.</a:t>
            </a:r>
          </a:p>
          <a:p>
            <a:endParaRPr lang="en-US" dirty="0"/>
          </a:p>
        </p:txBody>
      </p:sp>
      <p:sp>
        <p:nvSpPr>
          <p:cNvPr id="3" name="Title 2">
            <a:extLst>
              <a:ext uri="{FF2B5EF4-FFF2-40B4-BE49-F238E27FC236}">
                <a16:creationId xmlns:a16="http://schemas.microsoft.com/office/drawing/2014/main" id="{542EAB16-8C7A-3044-A3DF-0026D934AD96}"/>
              </a:ext>
            </a:extLst>
          </p:cNvPr>
          <p:cNvSpPr>
            <a:spLocks noGrp="1"/>
          </p:cNvSpPr>
          <p:nvPr>
            <p:ph type="title"/>
          </p:nvPr>
        </p:nvSpPr>
        <p:spPr/>
        <p:txBody>
          <a:bodyPr/>
          <a:lstStyle/>
          <a:p>
            <a:r>
              <a:rPr lang="en-US" dirty="0"/>
              <a:t>I have tried Schedule Window</a:t>
            </a:r>
          </a:p>
        </p:txBody>
      </p:sp>
      <p:sp>
        <p:nvSpPr>
          <p:cNvPr id="10" name="Subtitle 9">
            <a:extLst>
              <a:ext uri="{FF2B5EF4-FFF2-40B4-BE49-F238E27FC236}">
                <a16:creationId xmlns:a16="http://schemas.microsoft.com/office/drawing/2014/main" id="{0719F477-9EF1-024C-8698-DDC197EE39CF}"/>
              </a:ext>
            </a:extLst>
          </p:cNvPr>
          <p:cNvSpPr>
            <a:spLocks noGrp="1"/>
          </p:cNvSpPr>
          <p:nvPr>
            <p:ph type="subTitle" idx="12"/>
          </p:nvPr>
        </p:nvSpPr>
        <p:spPr/>
        <p:txBody>
          <a:bodyPr/>
          <a:lstStyle/>
          <a:p>
            <a:r>
              <a:rPr lang="en-US" dirty="0"/>
              <a:t>and it does nothing!!!!!</a:t>
            </a:r>
          </a:p>
        </p:txBody>
      </p:sp>
    </p:spTree>
    <p:extLst>
      <p:ext uri="{BB962C8B-B14F-4D97-AF65-F5344CB8AC3E}">
        <p14:creationId xmlns:p14="http://schemas.microsoft.com/office/powerpoint/2010/main" val="1542437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E5CF7-7362-674D-9AD3-1366D53D56A3}"/>
              </a:ext>
            </a:extLst>
          </p:cNvPr>
          <p:cNvSpPr>
            <a:spLocks noGrp="1"/>
          </p:cNvSpPr>
          <p:nvPr>
            <p:ph type="title"/>
          </p:nvPr>
        </p:nvSpPr>
        <p:spPr/>
        <p:txBody>
          <a:bodyPr/>
          <a:lstStyle/>
          <a:p>
            <a:r>
              <a:rPr lang="en-US" dirty="0"/>
              <a:t>Splunk Scheduler Tuning</a:t>
            </a:r>
          </a:p>
        </p:txBody>
      </p:sp>
      <p:sp>
        <p:nvSpPr>
          <p:cNvPr id="6" name="Subtitle 5">
            <a:extLst>
              <a:ext uri="{FF2B5EF4-FFF2-40B4-BE49-F238E27FC236}">
                <a16:creationId xmlns:a16="http://schemas.microsoft.com/office/drawing/2014/main" id="{B5D8BF85-5A35-6F46-B031-AE411BAFED32}"/>
              </a:ext>
            </a:extLst>
          </p:cNvPr>
          <p:cNvSpPr>
            <a:spLocks noGrp="1"/>
          </p:cNvSpPr>
          <p:nvPr>
            <p:ph type="subTitle" idx="1"/>
          </p:nvPr>
        </p:nvSpPr>
        <p:spPr/>
        <p:txBody>
          <a:bodyPr/>
          <a:lstStyle/>
          <a:p>
            <a:r>
              <a:rPr lang="en-US" dirty="0"/>
              <a:t>Follow all steps for optimal results</a:t>
            </a:r>
          </a:p>
        </p:txBody>
      </p:sp>
    </p:spTree>
    <p:extLst>
      <p:ext uri="{BB962C8B-B14F-4D97-AF65-F5344CB8AC3E}">
        <p14:creationId xmlns:p14="http://schemas.microsoft.com/office/powerpoint/2010/main" val="255960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79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C90696A-4FD8-D144-96F1-396C8A760D94}"/>
              </a:ext>
            </a:extLst>
          </p:cNvPr>
          <p:cNvSpPr>
            <a:spLocks noGrp="1"/>
          </p:cNvSpPr>
          <p:nvPr>
            <p:ph sz="quarter" idx="10"/>
          </p:nvPr>
        </p:nvSpPr>
        <p:spPr/>
        <p:txBody>
          <a:bodyPr/>
          <a:lstStyle/>
          <a:p>
            <a:r>
              <a:rPr lang="en-AU" sz="1800" dirty="0"/>
              <a:t>Number of skipped vs continued vs deferred searches, broken out by search type</a:t>
            </a:r>
          </a:p>
          <a:p>
            <a:pPr lvl="1"/>
            <a:r>
              <a:rPr lang="en-AU" sz="1400" dirty="0"/>
              <a:t>Eliminate DMA false positives</a:t>
            </a:r>
          </a:p>
          <a:p>
            <a:pPr lvl="1"/>
            <a:r>
              <a:rPr lang="en-AU" sz="1400" dirty="0"/>
              <a:t>Individual searches skipping because they run longer than scheduled time is an indicator of excessive concurrency</a:t>
            </a:r>
          </a:p>
          <a:p>
            <a:r>
              <a:rPr lang="en-AU" sz="1800" dirty="0"/>
              <a:t>Search statistics (</a:t>
            </a:r>
            <a:r>
              <a:rPr lang="en-AU" sz="1800" dirty="0" err="1"/>
              <a:t>avg</a:t>
            </a:r>
            <a:r>
              <a:rPr lang="en-AU" sz="1800" dirty="0"/>
              <a:t>, median, 90</a:t>
            </a:r>
            <a:r>
              <a:rPr lang="en-AU" sz="1800" baseline="30000" dirty="0"/>
              <a:t>th</a:t>
            </a:r>
            <a:r>
              <a:rPr lang="en-AU" sz="1800" dirty="0"/>
              <a:t> percentile and count of searches)</a:t>
            </a:r>
          </a:p>
          <a:p>
            <a:r>
              <a:rPr lang="en-AU" sz="1800" dirty="0"/>
              <a:t>End user search queuing by context. Queuing dashboard searches due to reaching quotas are okay (great, even), queuing because of system concurrency is not.</a:t>
            </a:r>
          </a:p>
          <a:p>
            <a:r>
              <a:rPr lang="en-AU" sz="1800" dirty="0"/>
              <a:t>Skipped searches by reason. This is crucial. Sometimes searches skip because a user does not have the correct capabilities, or trying to use a macro or other function that they do not have access to. </a:t>
            </a:r>
          </a:p>
          <a:p>
            <a:r>
              <a:rPr lang="en-AU" sz="1800" dirty="0"/>
              <a:t>Load average is one of the </a:t>
            </a:r>
            <a:r>
              <a:rPr lang="en-AU" sz="1800" b="1" dirty="0"/>
              <a:t>best indicators </a:t>
            </a:r>
            <a:r>
              <a:rPr lang="en-AU" sz="1800" dirty="0"/>
              <a:t>of oversubscription, constant values &gt; 1 (normalised) cause of concern</a:t>
            </a:r>
          </a:p>
          <a:p>
            <a:r>
              <a:rPr lang="en-AU" sz="1800" dirty="0"/>
              <a:t>CPU and Disk I/O usage of indexers</a:t>
            </a:r>
          </a:p>
          <a:p>
            <a:endParaRPr lang="en-AU" sz="1800" dirty="0"/>
          </a:p>
          <a:p>
            <a:r>
              <a:rPr lang="en-AU" sz="1800" dirty="0"/>
              <a:t>Below dashboard will help:</a:t>
            </a:r>
          </a:p>
          <a:p>
            <a:r>
              <a:rPr lang="en-AU" sz="1800" dirty="0">
                <a:hlinkClick r:id="rId2"/>
              </a:rPr>
              <a:t>https://github.com/nicovdw/splunk_concurrency_helper/blob/master/saved_search_analyzer.xml</a:t>
            </a:r>
            <a:endParaRPr lang="en-AU" sz="1800" dirty="0"/>
          </a:p>
          <a:p>
            <a:endParaRPr lang="en-US" dirty="0"/>
          </a:p>
        </p:txBody>
      </p:sp>
      <p:sp>
        <p:nvSpPr>
          <p:cNvPr id="4" name="Title 3">
            <a:extLst>
              <a:ext uri="{FF2B5EF4-FFF2-40B4-BE49-F238E27FC236}">
                <a16:creationId xmlns:a16="http://schemas.microsoft.com/office/drawing/2014/main" id="{F373ACB0-65F4-8B4E-B325-86B09CC9273E}"/>
              </a:ext>
            </a:extLst>
          </p:cNvPr>
          <p:cNvSpPr>
            <a:spLocks noGrp="1"/>
          </p:cNvSpPr>
          <p:nvPr>
            <p:ph type="title"/>
          </p:nvPr>
        </p:nvSpPr>
        <p:spPr/>
        <p:txBody>
          <a:bodyPr/>
          <a:lstStyle/>
          <a:p>
            <a:r>
              <a:rPr lang="en-US" dirty="0"/>
              <a:t>Analysis</a:t>
            </a:r>
          </a:p>
        </p:txBody>
      </p:sp>
      <p:sp>
        <p:nvSpPr>
          <p:cNvPr id="7" name="Subtitle 6">
            <a:extLst>
              <a:ext uri="{FF2B5EF4-FFF2-40B4-BE49-F238E27FC236}">
                <a16:creationId xmlns:a16="http://schemas.microsoft.com/office/drawing/2014/main" id="{52EAECA4-78E8-AC47-91EB-56E63B4146B0}"/>
              </a:ext>
            </a:extLst>
          </p:cNvPr>
          <p:cNvSpPr>
            <a:spLocks noGrp="1"/>
          </p:cNvSpPr>
          <p:nvPr>
            <p:ph type="subTitle" idx="12"/>
          </p:nvPr>
        </p:nvSpPr>
        <p:spPr/>
        <p:txBody>
          <a:bodyPr/>
          <a:lstStyle/>
          <a:p>
            <a:r>
              <a:rPr lang="en-US" dirty="0"/>
              <a:t>Measure as you go – track over time</a:t>
            </a:r>
          </a:p>
        </p:txBody>
      </p:sp>
    </p:spTree>
    <p:extLst>
      <p:ext uri="{BB962C8B-B14F-4D97-AF65-F5344CB8AC3E}">
        <p14:creationId xmlns:p14="http://schemas.microsoft.com/office/powerpoint/2010/main" val="54889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85157F-6A44-A841-A374-AB3AFEC26582}"/>
              </a:ext>
            </a:extLst>
          </p:cNvPr>
          <p:cNvSpPr>
            <a:spLocks noGrp="1"/>
          </p:cNvSpPr>
          <p:nvPr>
            <p:ph sz="quarter" idx="10"/>
          </p:nvPr>
        </p:nvSpPr>
        <p:spPr/>
        <p:txBody>
          <a:bodyPr/>
          <a:lstStyle/>
          <a:p>
            <a:r>
              <a:rPr lang="en-US" sz="2000" dirty="0"/>
              <a:t>If you have multiple search heads or clusters, </a:t>
            </a:r>
            <a:r>
              <a:rPr lang="en-US" sz="2000" dirty="0" err="1"/>
              <a:t>analyse</a:t>
            </a:r>
            <a:r>
              <a:rPr lang="en-US" sz="2000" dirty="0"/>
              <a:t> where your workload originates from</a:t>
            </a:r>
          </a:p>
          <a:p>
            <a:r>
              <a:rPr lang="en-US" sz="2000" dirty="0"/>
              <a:t>This will help you focus your tuning effort</a:t>
            </a:r>
          </a:p>
          <a:p>
            <a:r>
              <a:rPr lang="en-US" sz="2000" dirty="0" err="1"/>
              <a:t>Analyse</a:t>
            </a:r>
            <a:r>
              <a:rPr lang="en-US" sz="2000" dirty="0"/>
              <a:t> over long and short durations, example:</a:t>
            </a:r>
          </a:p>
          <a:p>
            <a:pPr lvl="2"/>
            <a:r>
              <a:rPr lang="en-US" sz="1800" dirty="0"/>
              <a:t>Earliest -24h, span=1d</a:t>
            </a:r>
          </a:p>
          <a:p>
            <a:pPr lvl="2"/>
            <a:r>
              <a:rPr lang="en-US" sz="1800" dirty="0"/>
              <a:t>Earliest=-2h, span=1m</a:t>
            </a:r>
          </a:p>
          <a:p>
            <a:pPr lvl="1"/>
            <a:r>
              <a:rPr lang="en-US" sz="1800" dirty="0"/>
              <a:t>Example search</a:t>
            </a:r>
          </a:p>
          <a:p>
            <a:pPr lvl="1"/>
            <a:r>
              <a:rPr lang="en-AU" sz="1800" dirty="0">
                <a:hlinkClick r:id="rId2"/>
              </a:rPr>
              <a:t>https://github.com/nicovdw/splunk_concurrency_helper/blob/master/search_load_by_sh_cluster</a:t>
            </a:r>
            <a:endParaRPr lang="en-US" sz="1800" dirty="0"/>
          </a:p>
          <a:p>
            <a:pPr lvl="1"/>
            <a:endParaRPr lang="en-US" sz="1800" dirty="0"/>
          </a:p>
          <a:p>
            <a:endParaRPr lang="en-US" sz="2000" dirty="0"/>
          </a:p>
        </p:txBody>
      </p:sp>
      <p:sp>
        <p:nvSpPr>
          <p:cNvPr id="3" name="Title 2">
            <a:extLst>
              <a:ext uri="{FF2B5EF4-FFF2-40B4-BE49-F238E27FC236}">
                <a16:creationId xmlns:a16="http://schemas.microsoft.com/office/drawing/2014/main" id="{E628C87C-81EF-C740-A15E-CF545296D647}"/>
              </a:ext>
            </a:extLst>
          </p:cNvPr>
          <p:cNvSpPr>
            <a:spLocks noGrp="1"/>
          </p:cNvSpPr>
          <p:nvPr>
            <p:ph type="title"/>
          </p:nvPr>
        </p:nvSpPr>
        <p:spPr/>
        <p:txBody>
          <a:bodyPr/>
          <a:lstStyle/>
          <a:p>
            <a:r>
              <a:rPr lang="en-US" dirty="0"/>
              <a:t>Multi SH cluster analysis</a:t>
            </a:r>
          </a:p>
        </p:txBody>
      </p:sp>
      <p:sp>
        <p:nvSpPr>
          <p:cNvPr id="5" name="Subtitle 4">
            <a:extLst>
              <a:ext uri="{FF2B5EF4-FFF2-40B4-BE49-F238E27FC236}">
                <a16:creationId xmlns:a16="http://schemas.microsoft.com/office/drawing/2014/main" id="{19622181-9459-5B47-B8BB-5836A0AB2DCC}"/>
              </a:ext>
            </a:extLst>
          </p:cNvPr>
          <p:cNvSpPr>
            <a:spLocks noGrp="1"/>
          </p:cNvSpPr>
          <p:nvPr>
            <p:ph type="subTitle" idx="12"/>
          </p:nvPr>
        </p:nvSpPr>
        <p:spPr/>
        <p:txBody>
          <a:bodyPr/>
          <a:lstStyle/>
          <a:p>
            <a:endParaRPr lang="en-US"/>
          </a:p>
        </p:txBody>
      </p:sp>
      <p:pic>
        <p:nvPicPr>
          <p:cNvPr id="6" name="Picture 5">
            <a:extLst>
              <a:ext uri="{FF2B5EF4-FFF2-40B4-BE49-F238E27FC236}">
                <a16:creationId xmlns:a16="http://schemas.microsoft.com/office/drawing/2014/main" id="{6DFBAE37-C03E-CE40-B602-88B00512665E}"/>
              </a:ext>
            </a:extLst>
          </p:cNvPr>
          <p:cNvPicPr>
            <a:picLocks noChangeAspect="1"/>
          </p:cNvPicPr>
          <p:nvPr/>
        </p:nvPicPr>
        <p:blipFill>
          <a:blip r:embed="rId3"/>
          <a:stretch>
            <a:fillRect/>
          </a:stretch>
        </p:blipFill>
        <p:spPr>
          <a:xfrm>
            <a:off x="1096926" y="4316716"/>
            <a:ext cx="8663091" cy="1812177"/>
          </a:xfrm>
          <a:prstGeom prst="rect">
            <a:avLst/>
          </a:prstGeom>
        </p:spPr>
      </p:pic>
    </p:spTree>
    <p:extLst>
      <p:ext uri="{BB962C8B-B14F-4D97-AF65-F5344CB8AC3E}">
        <p14:creationId xmlns:p14="http://schemas.microsoft.com/office/powerpoint/2010/main" val="423439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58231F-DFEB-E04B-80F1-1CAAF1EF0375}"/>
              </a:ext>
            </a:extLst>
          </p:cNvPr>
          <p:cNvSpPr>
            <a:spLocks noGrp="1"/>
          </p:cNvSpPr>
          <p:nvPr>
            <p:ph sz="quarter" idx="10"/>
          </p:nvPr>
        </p:nvSpPr>
        <p:spPr/>
        <p:txBody>
          <a:bodyPr/>
          <a:lstStyle/>
          <a:p>
            <a:r>
              <a:rPr lang="en-US" dirty="0"/>
              <a:t>Option 1: All the things</a:t>
            </a:r>
          </a:p>
          <a:p>
            <a:pPr lvl="1"/>
            <a:r>
              <a:rPr lang="en-US" dirty="0"/>
              <a:t>Make the following changes to </a:t>
            </a:r>
            <a:r>
              <a:rPr lang="en-US" dirty="0" err="1"/>
              <a:t>savedsearches.conf</a:t>
            </a:r>
            <a:endParaRPr lang="en-US" dirty="0"/>
          </a:p>
          <a:p>
            <a:pPr marL="739775" lvl="3" indent="0">
              <a:buNone/>
            </a:pPr>
            <a:r>
              <a:rPr lang="en-US" sz="1100" dirty="0"/>
              <a:t>[default]</a:t>
            </a:r>
          </a:p>
          <a:p>
            <a:pPr marL="739775" lvl="3" indent="0">
              <a:buNone/>
            </a:pPr>
            <a:r>
              <a:rPr lang="en-US" sz="1100" dirty="0" err="1"/>
              <a:t>allow_skew</a:t>
            </a:r>
            <a:r>
              <a:rPr lang="en-US" sz="1100" dirty="0"/>
              <a:t>=60s</a:t>
            </a:r>
          </a:p>
          <a:p>
            <a:pPr marL="739775" lvl="3" indent="0">
              <a:buNone/>
            </a:pPr>
            <a:r>
              <a:rPr lang="en-US" sz="1100" dirty="0" err="1"/>
              <a:t>schedule_window</a:t>
            </a:r>
            <a:r>
              <a:rPr lang="en-US" sz="1100" dirty="0"/>
              <a:t>=auto</a:t>
            </a:r>
          </a:p>
          <a:p>
            <a:r>
              <a:rPr lang="en-US" dirty="0"/>
              <a:t>Option 2: Limited scope</a:t>
            </a:r>
          </a:p>
          <a:p>
            <a:pPr lvl="1"/>
            <a:r>
              <a:rPr lang="en-US" dirty="0"/>
              <a:t>Use the following to create REST commands to apply only to certain searches. Endless filters possible</a:t>
            </a:r>
          </a:p>
          <a:p>
            <a:pPr lvl="3" indent="-231775">
              <a:buNone/>
            </a:pPr>
            <a:r>
              <a:rPr lang="en-AU" sz="1800" dirty="0">
                <a:hlinkClick r:id="rId2"/>
              </a:rPr>
              <a:t>https://github.com/nicovdw/splunk_concurrency_helper/blob/master/scoped_skew_and_window</a:t>
            </a:r>
            <a:endParaRPr lang="en-US" sz="1800" dirty="0"/>
          </a:p>
        </p:txBody>
      </p:sp>
      <p:sp>
        <p:nvSpPr>
          <p:cNvPr id="3" name="Title 2">
            <a:extLst>
              <a:ext uri="{FF2B5EF4-FFF2-40B4-BE49-F238E27FC236}">
                <a16:creationId xmlns:a16="http://schemas.microsoft.com/office/drawing/2014/main" id="{1A7CB371-74F5-E84B-BD46-6710267380B6}"/>
              </a:ext>
            </a:extLst>
          </p:cNvPr>
          <p:cNvSpPr>
            <a:spLocks noGrp="1"/>
          </p:cNvSpPr>
          <p:nvPr>
            <p:ph type="title"/>
          </p:nvPr>
        </p:nvSpPr>
        <p:spPr/>
        <p:txBody>
          <a:bodyPr/>
          <a:lstStyle/>
          <a:p>
            <a:r>
              <a:rPr lang="en-US" dirty="0"/>
              <a:t>Step1: Skew and Windows</a:t>
            </a:r>
          </a:p>
        </p:txBody>
      </p:sp>
      <p:sp>
        <p:nvSpPr>
          <p:cNvPr id="6" name="Subtitle 5">
            <a:extLst>
              <a:ext uri="{FF2B5EF4-FFF2-40B4-BE49-F238E27FC236}">
                <a16:creationId xmlns:a16="http://schemas.microsoft.com/office/drawing/2014/main" id="{94580FE0-30BE-964E-B4A4-0660652B0D84}"/>
              </a:ext>
            </a:extLst>
          </p:cNvPr>
          <p:cNvSpPr>
            <a:spLocks noGrp="1"/>
          </p:cNvSpPr>
          <p:nvPr>
            <p:ph type="subTitle" idx="12"/>
          </p:nvPr>
        </p:nvSpPr>
        <p:spPr/>
        <p:txBody>
          <a:bodyPr/>
          <a:lstStyle/>
          <a:p>
            <a:endParaRPr lang="en-US"/>
          </a:p>
        </p:txBody>
      </p:sp>
      <p:pic>
        <p:nvPicPr>
          <p:cNvPr id="5" name="Picture 4">
            <a:extLst>
              <a:ext uri="{FF2B5EF4-FFF2-40B4-BE49-F238E27FC236}">
                <a16:creationId xmlns:a16="http://schemas.microsoft.com/office/drawing/2014/main" id="{82863539-BE00-4B4B-A574-8ABDCD083F5E}"/>
              </a:ext>
            </a:extLst>
          </p:cNvPr>
          <p:cNvPicPr>
            <a:picLocks noChangeAspect="1"/>
          </p:cNvPicPr>
          <p:nvPr/>
        </p:nvPicPr>
        <p:blipFill>
          <a:blip r:embed="rId3"/>
          <a:stretch>
            <a:fillRect/>
          </a:stretch>
        </p:blipFill>
        <p:spPr>
          <a:xfrm>
            <a:off x="306657" y="5116881"/>
            <a:ext cx="11578683" cy="786996"/>
          </a:xfrm>
          <a:prstGeom prst="rect">
            <a:avLst/>
          </a:prstGeom>
        </p:spPr>
      </p:pic>
    </p:spTree>
    <p:extLst>
      <p:ext uri="{BB962C8B-B14F-4D97-AF65-F5344CB8AC3E}">
        <p14:creationId xmlns:p14="http://schemas.microsoft.com/office/powerpoint/2010/main" val="145021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A35A39-D82D-C24F-9C2F-B04C48ECB68E}"/>
              </a:ext>
            </a:extLst>
          </p:cNvPr>
          <p:cNvSpPr>
            <a:spLocks noGrp="1"/>
          </p:cNvSpPr>
          <p:nvPr>
            <p:ph sz="quarter" idx="10"/>
          </p:nvPr>
        </p:nvSpPr>
        <p:spPr/>
        <p:txBody>
          <a:bodyPr/>
          <a:lstStyle/>
          <a:p>
            <a:r>
              <a:rPr lang="en-US" dirty="0"/>
              <a:t>Large user quotas for some users will cause other users to queue due to cluster wide limits reached, or if concurrency is very high, overload Splunk infrastructure momentarily</a:t>
            </a:r>
          </a:p>
          <a:p>
            <a:r>
              <a:rPr lang="en-US" dirty="0"/>
              <a:t>Adjust for greater good</a:t>
            </a:r>
          </a:p>
          <a:p>
            <a:r>
              <a:rPr lang="en-US" dirty="0"/>
              <a:t>Users with heavy dashboards SHOULD queue searches!</a:t>
            </a:r>
          </a:p>
          <a:p>
            <a:r>
              <a:rPr lang="en-US" dirty="0"/>
              <a:t>Protect the majority of users</a:t>
            </a:r>
          </a:p>
        </p:txBody>
      </p:sp>
      <p:sp>
        <p:nvSpPr>
          <p:cNvPr id="3" name="Title 2">
            <a:extLst>
              <a:ext uri="{FF2B5EF4-FFF2-40B4-BE49-F238E27FC236}">
                <a16:creationId xmlns:a16="http://schemas.microsoft.com/office/drawing/2014/main" id="{DF773F0C-5DA5-244B-98D8-FA4B9CEBB685}"/>
              </a:ext>
            </a:extLst>
          </p:cNvPr>
          <p:cNvSpPr>
            <a:spLocks noGrp="1"/>
          </p:cNvSpPr>
          <p:nvPr>
            <p:ph type="title"/>
          </p:nvPr>
        </p:nvSpPr>
        <p:spPr/>
        <p:txBody>
          <a:bodyPr/>
          <a:lstStyle/>
          <a:p>
            <a:r>
              <a:rPr lang="en-US" dirty="0"/>
              <a:t>Quota Management</a:t>
            </a:r>
          </a:p>
        </p:txBody>
      </p:sp>
      <p:sp>
        <p:nvSpPr>
          <p:cNvPr id="5" name="Subtitle 4">
            <a:extLst>
              <a:ext uri="{FF2B5EF4-FFF2-40B4-BE49-F238E27FC236}">
                <a16:creationId xmlns:a16="http://schemas.microsoft.com/office/drawing/2014/main" id="{1D87B608-D1E5-9347-B6F5-2C788972F131}"/>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92937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C4B32E4-A87C-CE43-91D8-DB81DD1CB8D4}"/>
              </a:ext>
            </a:extLst>
          </p:cNvPr>
          <p:cNvSpPr>
            <a:spLocks noGrp="1"/>
          </p:cNvSpPr>
          <p:nvPr>
            <p:ph sz="quarter" idx="10"/>
          </p:nvPr>
        </p:nvSpPr>
        <p:spPr/>
        <p:txBody>
          <a:bodyPr/>
          <a:lstStyle/>
          <a:p>
            <a:r>
              <a:rPr lang="en-US" dirty="0"/>
              <a:t>The search below provides a REST script that can be used to programmatically reduce quotas to sane levels.</a:t>
            </a:r>
          </a:p>
          <a:p>
            <a:pPr lvl="1"/>
            <a:r>
              <a:rPr lang="en-US" dirty="0"/>
              <a:t>Output of the </a:t>
            </a:r>
            <a:r>
              <a:rPr lang="en-US" dirty="0" err="1"/>
              <a:t>change_script</a:t>
            </a:r>
            <a:r>
              <a:rPr lang="en-US" dirty="0"/>
              <a:t> column can be run as a script. A rollback script is also provided</a:t>
            </a:r>
          </a:p>
          <a:p>
            <a:r>
              <a:rPr lang="en-AU" sz="2000" dirty="0">
                <a:hlinkClick r:id="rId2"/>
              </a:rPr>
              <a:t>https://github.com/nicovdw/splunk_concurrency_helper/blob/master/role_quota_reducer</a:t>
            </a:r>
            <a:endParaRPr lang="en-US" sz="2000" dirty="0"/>
          </a:p>
          <a:p>
            <a:endParaRPr lang="en-US" dirty="0"/>
          </a:p>
        </p:txBody>
      </p:sp>
      <p:sp>
        <p:nvSpPr>
          <p:cNvPr id="3" name="Title 2">
            <a:extLst>
              <a:ext uri="{FF2B5EF4-FFF2-40B4-BE49-F238E27FC236}">
                <a16:creationId xmlns:a16="http://schemas.microsoft.com/office/drawing/2014/main" id="{86447794-18A3-154E-9EBF-101F89483F8E}"/>
              </a:ext>
            </a:extLst>
          </p:cNvPr>
          <p:cNvSpPr>
            <a:spLocks noGrp="1"/>
          </p:cNvSpPr>
          <p:nvPr>
            <p:ph type="title"/>
          </p:nvPr>
        </p:nvSpPr>
        <p:spPr/>
        <p:txBody>
          <a:bodyPr/>
          <a:lstStyle/>
          <a:p>
            <a:r>
              <a:rPr lang="en-US" dirty="0"/>
              <a:t>Step 3: Adjust role Search Quota</a:t>
            </a:r>
          </a:p>
        </p:txBody>
      </p:sp>
      <p:sp>
        <p:nvSpPr>
          <p:cNvPr id="10" name="Subtitle 9">
            <a:extLst>
              <a:ext uri="{FF2B5EF4-FFF2-40B4-BE49-F238E27FC236}">
                <a16:creationId xmlns:a16="http://schemas.microsoft.com/office/drawing/2014/main" id="{4199C4F3-C671-EF41-A419-9D815ABD7BDA}"/>
              </a:ext>
            </a:extLst>
          </p:cNvPr>
          <p:cNvSpPr>
            <a:spLocks noGrp="1"/>
          </p:cNvSpPr>
          <p:nvPr>
            <p:ph type="subTitle" idx="12"/>
          </p:nvPr>
        </p:nvSpPr>
        <p:spPr/>
        <p:txBody>
          <a:bodyPr/>
          <a:lstStyle/>
          <a:p>
            <a:endParaRPr lang="en-US"/>
          </a:p>
        </p:txBody>
      </p:sp>
      <p:pic>
        <p:nvPicPr>
          <p:cNvPr id="6" name="Picture 5">
            <a:extLst>
              <a:ext uri="{FF2B5EF4-FFF2-40B4-BE49-F238E27FC236}">
                <a16:creationId xmlns:a16="http://schemas.microsoft.com/office/drawing/2014/main" id="{85D79ACC-2BDA-AA4B-B6DA-1BBC4618CAD1}"/>
              </a:ext>
            </a:extLst>
          </p:cNvPr>
          <p:cNvPicPr>
            <a:picLocks noChangeAspect="1"/>
          </p:cNvPicPr>
          <p:nvPr/>
        </p:nvPicPr>
        <p:blipFill>
          <a:blip r:embed="rId3"/>
          <a:stretch>
            <a:fillRect/>
          </a:stretch>
        </p:blipFill>
        <p:spPr>
          <a:xfrm>
            <a:off x="800861" y="3574789"/>
            <a:ext cx="9835421" cy="2554105"/>
          </a:xfrm>
          <a:prstGeom prst="rect">
            <a:avLst/>
          </a:prstGeom>
        </p:spPr>
      </p:pic>
      <p:sp>
        <p:nvSpPr>
          <p:cNvPr id="8" name="Rectangle 7">
            <a:extLst>
              <a:ext uri="{FF2B5EF4-FFF2-40B4-BE49-F238E27FC236}">
                <a16:creationId xmlns:a16="http://schemas.microsoft.com/office/drawing/2014/main" id="{016E12B3-0FE2-9C4A-AE4D-BDEB5E41A927}"/>
              </a:ext>
            </a:extLst>
          </p:cNvPr>
          <p:cNvSpPr/>
          <p:nvPr/>
        </p:nvSpPr>
        <p:spPr>
          <a:xfrm>
            <a:off x="2930013" y="4050890"/>
            <a:ext cx="3313471" cy="2015613"/>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Tree>
    <p:extLst>
      <p:ext uri="{BB962C8B-B14F-4D97-AF65-F5344CB8AC3E}">
        <p14:creationId xmlns:p14="http://schemas.microsoft.com/office/powerpoint/2010/main" val="32495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20BE73-09F8-AC45-A438-85751284E43E}"/>
              </a:ext>
            </a:extLst>
          </p:cNvPr>
          <p:cNvSpPr>
            <a:spLocks noGrp="1"/>
          </p:cNvSpPr>
          <p:nvPr>
            <p:ph type="title"/>
          </p:nvPr>
        </p:nvSpPr>
        <p:spPr/>
        <p:txBody>
          <a:bodyPr/>
          <a:lstStyle/>
          <a:p>
            <a:r>
              <a:rPr lang="en-US" dirty="0"/>
              <a:t>Optional step</a:t>
            </a:r>
          </a:p>
        </p:txBody>
      </p:sp>
      <p:sp>
        <p:nvSpPr>
          <p:cNvPr id="6" name="Subtitle 5">
            <a:extLst>
              <a:ext uri="{FF2B5EF4-FFF2-40B4-BE49-F238E27FC236}">
                <a16:creationId xmlns:a16="http://schemas.microsoft.com/office/drawing/2014/main" id="{CF25387C-0B8A-5C48-A073-FCE6E3E69BB0}"/>
              </a:ext>
            </a:extLst>
          </p:cNvPr>
          <p:cNvSpPr>
            <a:spLocks noGrp="1"/>
          </p:cNvSpPr>
          <p:nvPr>
            <p:ph type="subTitle" idx="12"/>
          </p:nvPr>
        </p:nvSpPr>
        <p:spPr/>
        <p:txBody>
          <a:bodyPr/>
          <a:lstStyle/>
          <a:p>
            <a:r>
              <a:rPr lang="en-US" dirty="0"/>
              <a:t>Offset Searches Semi-</a:t>
            </a:r>
            <a:r>
              <a:rPr lang="en-US" dirty="0" err="1"/>
              <a:t>Automanually</a:t>
            </a:r>
            <a:endParaRPr lang="en-US" dirty="0"/>
          </a:p>
        </p:txBody>
      </p:sp>
      <p:sp>
        <p:nvSpPr>
          <p:cNvPr id="3" name="Rectangle 1">
            <a:extLst>
              <a:ext uri="{FF2B5EF4-FFF2-40B4-BE49-F238E27FC236}">
                <a16:creationId xmlns:a16="http://schemas.microsoft.com/office/drawing/2014/main" id="{EEB6BDC4-596A-5B44-8159-8723EBA755EB}"/>
              </a:ext>
            </a:extLst>
          </p:cNvPr>
          <p:cNvSpPr>
            <a:spLocks noChangeArrowheads="1"/>
          </p:cNvSpPr>
          <p:nvPr/>
        </p:nvSpPr>
        <p:spPr bwMode="auto">
          <a:xfrm>
            <a:off x="-34045" y="122536"/>
            <a:ext cx="1222604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7">
            <a:extLst>
              <a:ext uri="{FF2B5EF4-FFF2-40B4-BE49-F238E27FC236}">
                <a16:creationId xmlns:a16="http://schemas.microsoft.com/office/drawing/2014/main" id="{012833AE-03B9-1E48-ADD0-1FCB9AB5CD1D}"/>
              </a:ext>
            </a:extLst>
          </p:cNvPr>
          <p:cNvSpPr>
            <a:spLocks noGrp="1"/>
          </p:cNvSpPr>
          <p:nvPr>
            <p:ph sz="quarter" idx="10"/>
          </p:nvPr>
        </p:nvSpPr>
        <p:spPr/>
        <p:txBody>
          <a:bodyPr/>
          <a:lstStyle/>
          <a:p>
            <a:r>
              <a:rPr lang="en-US" sz="2000" dirty="0"/>
              <a:t>Optionally, searches can be manually moved to different offsets	</a:t>
            </a:r>
          </a:p>
          <a:p>
            <a:pPr lvl="1"/>
            <a:r>
              <a:rPr lang="en-US" sz="1800" dirty="0"/>
              <a:t>For example, instead of running a search on a 5 minute interval at 0,5,10,15, </a:t>
            </a:r>
            <a:r>
              <a:rPr lang="en-US" sz="1800" dirty="0" err="1"/>
              <a:t>etc</a:t>
            </a:r>
            <a:r>
              <a:rPr lang="en-US" sz="1800" dirty="0"/>
              <a:t> minutes past the hour, offset some to run at 1,6,10,16, </a:t>
            </a:r>
            <a:r>
              <a:rPr lang="en-US" sz="1800" dirty="0" err="1"/>
              <a:t>etc</a:t>
            </a:r>
            <a:r>
              <a:rPr lang="en-US" sz="1800" dirty="0"/>
              <a:t>, and repeat for other intervals.</a:t>
            </a:r>
          </a:p>
          <a:p>
            <a:r>
              <a:rPr lang="en-US" sz="2000" dirty="0"/>
              <a:t>The search below will create a REST script to automatically offset searches scheduled to run every 5, 10, 15, 30 and 60 minutes</a:t>
            </a:r>
          </a:p>
          <a:p>
            <a:pPr lvl="1"/>
            <a:r>
              <a:rPr lang="en-US" sz="1800" dirty="0"/>
              <a:t>Scope can be tailored using endless filters, for example only on certain intervals, certain users, apps, actions, etc. </a:t>
            </a:r>
          </a:p>
          <a:p>
            <a:r>
              <a:rPr lang="en-AU" sz="2000" dirty="0">
                <a:hlinkClick r:id="rId2"/>
              </a:rPr>
              <a:t>https://github.com/nicovdw/splunk_concurrency_helper/blob/master/search_rescheduler%20tool</a:t>
            </a:r>
            <a:endParaRPr lang="en-AU" sz="2000" dirty="0"/>
          </a:p>
          <a:p>
            <a:pPr lvl="1"/>
            <a:r>
              <a:rPr lang="en-AU" sz="1800" dirty="0"/>
              <a:t>Copy the  output of the </a:t>
            </a:r>
            <a:r>
              <a:rPr lang="en-AU" sz="1800" dirty="0" err="1"/>
              <a:t>change_script</a:t>
            </a:r>
            <a:r>
              <a:rPr lang="en-AU" sz="1800" dirty="0"/>
              <a:t> column into a scrip file. Rollback script also provided</a:t>
            </a:r>
            <a:endParaRPr lang="en-US" sz="1800" dirty="0"/>
          </a:p>
        </p:txBody>
      </p:sp>
      <p:pic>
        <p:nvPicPr>
          <p:cNvPr id="9" name="Picture 8">
            <a:extLst>
              <a:ext uri="{FF2B5EF4-FFF2-40B4-BE49-F238E27FC236}">
                <a16:creationId xmlns:a16="http://schemas.microsoft.com/office/drawing/2014/main" id="{86BD011D-1621-7C47-ABDA-9BFD7D5E5EC0}"/>
              </a:ext>
            </a:extLst>
          </p:cNvPr>
          <p:cNvPicPr>
            <a:picLocks noChangeAspect="1"/>
          </p:cNvPicPr>
          <p:nvPr/>
        </p:nvPicPr>
        <p:blipFill>
          <a:blip r:embed="rId3"/>
          <a:stretch>
            <a:fillRect/>
          </a:stretch>
        </p:blipFill>
        <p:spPr>
          <a:xfrm>
            <a:off x="456063" y="4728783"/>
            <a:ext cx="11006719" cy="1499191"/>
          </a:xfrm>
          <a:prstGeom prst="rect">
            <a:avLst/>
          </a:prstGeom>
        </p:spPr>
      </p:pic>
    </p:spTree>
    <p:extLst>
      <p:ext uri="{BB962C8B-B14F-4D97-AF65-F5344CB8AC3E}">
        <p14:creationId xmlns:p14="http://schemas.microsoft.com/office/powerpoint/2010/main" val="256243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58231F-DFEB-E04B-80F1-1CAAF1EF0375}"/>
              </a:ext>
            </a:extLst>
          </p:cNvPr>
          <p:cNvSpPr>
            <a:spLocks noGrp="1"/>
          </p:cNvSpPr>
          <p:nvPr>
            <p:ph sz="quarter" idx="10"/>
          </p:nvPr>
        </p:nvSpPr>
        <p:spPr/>
        <p:txBody>
          <a:bodyPr/>
          <a:lstStyle/>
          <a:p>
            <a:r>
              <a:rPr lang="en-US" sz="2000" dirty="0"/>
              <a:t>The following search can be used to estimate total </a:t>
            </a:r>
            <a:r>
              <a:rPr lang="en-US" sz="2000" dirty="0" err="1"/>
              <a:t>cpu</a:t>
            </a:r>
            <a:r>
              <a:rPr lang="en-US" sz="2000" dirty="0"/>
              <a:t> seconds used vs theoretical available </a:t>
            </a:r>
            <a:r>
              <a:rPr lang="en-US" sz="2000" dirty="0" err="1"/>
              <a:t>cpu</a:t>
            </a:r>
            <a:r>
              <a:rPr lang="en-US" sz="2000" dirty="0"/>
              <a:t> seconds</a:t>
            </a:r>
          </a:p>
          <a:p>
            <a:pPr lvl="1"/>
            <a:r>
              <a:rPr lang="en-US" sz="1600" dirty="0"/>
              <a:t>Syntax allows for very basic modeling of headroom available at varying concurrency settings</a:t>
            </a:r>
          </a:p>
          <a:p>
            <a:pPr marL="0" indent="0">
              <a:buNone/>
            </a:pPr>
            <a:r>
              <a:rPr lang="en-AU" sz="2000" dirty="0">
                <a:hlinkClick r:id="rId2"/>
              </a:rPr>
              <a:t>https://github.com/nicovdw/splunk_concurrency_helper/blob/master/headroom_estimator</a:t>
            </a:r>
            <a:endParaRPr lang="en-AU" sz="2000" dirty="0"/>
          </a:p>
        </p:txBody>
      </p:sp>
      <p:sp>
        <p:nvSpPr>
          <p:cNvPr id="3" name="Title 2">
            <a:extLst>
              <a:ext uri="{FF2B5EF4-FFF2-40B4-BE49-F238E27FC236}">
                <a16:creationId xmlns:a16="http://schemas.microsoft.com/office/drawing/2014/main" id="{1A7CB371-74F5-E84B-BD46-6710267380B6}"/>
              </a:ext>
            </a:extLst>
          </p:cNvPr>
          <p:cNvSpPr>
            <a:spLocks noGrp="1"/>
          </p:cNvSpPr>
          <p:nvPr>
            <p:ph type="title"/>
          </p:nvPr>
        </p:nvSpPr>
        <p:spPr/>
        <p:txBody>
          <a:bodyPr/>
          <a:lstStyle/>
          <a:p>
            <a:r>
              <a:rPr lang="en-US" dirty="0"/>
              <a:t>Estimate Headroom</a:t>
            </a:r>
          </a:p>
        </p:txBody>
      </p:sp>
      <p:sp>
        <p:nvSpPr>
          <p:cNvPr id="15" name="Subtitle 14">
            <a:extLst>
              <a:ext uri="{FF2B5EF4-FFF2-40B4-BE49-F238E27FC236}">
                <a16:creationId xmlns:a16="http://schemas.microsoft.com/office/drawing/2014/main" id="{7E952A4A-F345-1749-8A59-B4884C99571E}"/>
              </a:ext>
            </a:extLst>
          </p:cNvPr>
          <p:cNvSpPr>
            <a:spLocks noGrp="1"/>
          </p:cNvSpPr>
          <p:nvPr>
            <p:ph type="subTitle" idx="12"/>
          </p:nvPr>
        </p:nvSpPr>
        <p:spPr/>
        <p:txBody>
          <a:bodyPr/>
          <a:lstStyle/>
          <a:p>
            <a:endParaRPr lang="en-US"/>
          </a:p>
        </p:txBody>
      </p:sp>
      <p:sp>
        <p:nvSpPr>
          <p:cNvPr id="11" name="TextBox 10">
            <a:extLst>
              <a:ext uri="{FF2B5EF4-FFF2-40B4-BE49-F238E27FC236}">
                <a16:creationId xmlns:a16="http://schemas.microsoft.com/office/drawing/2014/main" id="{FC822960-2A97-8B43-BB86-DFD8906CA947}"/>
              </a:ext>
            </a:extLst>
          </p:cNvPr>
          <p:cNvSpPr txBox="1"/>
          <p:nvPr/>
        </p:nvSpPr>
        <p:spPr>
          <a:xfrm>
            <a:off x="683075" y="5788648"/>
            <a:ext cx="4991761" cy="161583"/>
          </a:xfrm>
          <a:prstGeom prst="rect">
            <a:avLst/>
          </a:prstGeom>
          <a:noFill/>
        </p:spPr>
        <p:txBody>
          <a:bodyPr wrap="square" lIns="0" tIns="0" rIns="0" bIns="0" rtlCol="0">
            <a:spAutoFit/>
          </a:bodyPr>
          <a:lstStyle/>
          <a:p>
            <a:r>
              <a:rPr lang="en-AU" sz="1050" dirty="0"/>
              <a:t> </a:t>
            </a:r>
            <a:r>
              <a:rPr lang="en-AU" sz="1050" dirty="0" err="1"/>
              <a:t>sh</a:t>
            </a:r>
            <a:r>
              <a:rPr lang="en-AU" sz="1050" dirty="0"/>
              <a:t>=3, </a:t>
            </a:r>
            <a:r>
              <a:rPr lang="en-AU" sz="1050" dirty="0" err="1"/>
              <a:t>max_base</a:t>
            </a:r>
            <a:r>
              <a:rPr lang="en-AU" sz="1050" dirty="0"/>
              <a:t>=28, </a:t>
            </a:r>
            <a:r>
              <a:rPr lang="en-AU" sz="1050" dirty="0" err="1"/>
              <a:t>searches_per_cpu</a:t>
            </a:r>
            <a:r>
              <a:rPr lang="en-AU" sz="1050" dirty="0"/>
              <a:t>=2, </a:t>
            </a:r>
            <a:r>
              <a:rPr lang="en-AU" sz="1050" dirty="0" err="1"/>
              <a:t>cpu_count</a:t>
            </a:r>
            <a:r>
              <a:rPr lang="en-AU" sz="1050" dirty="0"/>
              <a:t>=32, </a:t>
            </a:r>
            <a:r>
              <a:rPr lang="en-AU" sz="1050" dirty="0" err="1"/>
              <a:t>saved_search_perc</a:t>
            </a:r>
            <a:r>
              <a:rPr lang="en-AU" sz="1050" dirty="0"/>
              <a:t>=50 </a:t>
            </a:r>
            <a:endParaRPr lang="en-US" sz="1050" dirty="0"/>
          </a:p>
        </p:txBody>
      </p:sp>
      <p:sp>
        <p:nvSpPr>
          <p:cNvPr id="12" name="TextBox 11">
            <a:extLst>
              <a:ext uri="{FF2B5EF4-FFF2-40B4-BE49-F238E27FC236}">
                <a16:creationId xmlns:a16="http://schemas.microsoft.com/office/drawing/2014/main" id="{284CBCCB-3C97-2E4E-B35E-4FE9CF53C6BE}"/>
              </a:ext>
            </a:extLst>
          </p:cNvPr>
          <p:cNvSpPr txBox="1"/>
          <p:nvPr/>
        </p:nvSpPr>
        <p:spPr>
          <a:xfrm flipH="1">
            <a:off x="6517165" y="5782556"/>
            <a:ext cx="5218770" cy="161583"/>
          </a:xfrm>
          <a:prstGeom prst="rect">
            <a:avLst/>
          </a:prstGeom>
          <a:noFill/>
        </p:spPr>
        <p:txBody>
          <a:bodyPr wrap="square" lIns="0" tIns="0" rIns="0" bIns="0" rtlCol="0">
            <a:spAutoFit/>
          </a:bodyPr>
          <a:lstStyle/>
          <a:p>
            <a:r>
              <a:rPr lang="en-AU" sz="1050" dirty="0" err="1"/>
              <a:t>sh</a:t>
            </a:r>
            <a:r>
              <a:rPr lang="en-AU" sz="1050" dirty="0"/>
              <a:t>=3, </a:t>
            </a:r>
            <a:r>
              <a:rPr lang="en-AU" sz="1050" dirty="0" err="1"/>
              <a:t>max_base</a:t>
            </a:r>
            <a:r>
              <a:rPr lang="en-AU" sz="1050" dirty="0"/>
              <a:t>=26, </a:t>
            </a:r>
            <a:r>
              <a:rPr lang="en-AU" sz="1050" dirty="0" err="1"/>
              <a:t>searches_per_cpu</a:t>
            </a:r>
            <a:r>
              <a:rPr lang="en-AU" sz="1050" dirty="0"/>
              <a:t>=0, </a:t>
            </a:r>
            <a:r>
              <a:rPr lang="en-AU" sz="1050" dirty="0" err="1"/>
              <a:t>cpu_couxnt</a:t>
            </a:r>
            <a:r>
              <a:rPr lang="en-AU" sz="1050" dirty="0"/>
              <a:t>=32, </a:t>
            </a:r>
            <a:r>
              <a:rPr lang="en-AU" sz="1050" dirty="0" err="1"/>
              <a:t>saved_search_perc</a:t>
            </a:r>
            <a:r>
              <a:rPr lang="en-AU" sz="1050" dirty="0"/>
              <a:t>=50</a:t>
            </a:r>
            <a:endParaRPr lang="en-US" sz="1050" dirty="0"/>
          </a:p>
        </p:txBody>
      </p:sp>
      <p:pic>
        <p:nvPicPr>
          <p:cNvPr id="13" name="Picture 12">
            <a:extLst>
              <a:ext uri="{FF2B5EF4-FFF2-40B4-BE49-F238E27FC236}">
                <a16:creationId xmlns:a16="http://schemas.microsoft.com/office/drawing/2014/main" id="{D9A5AD00-84B2-CF4A-B721-D8B818B42A31}"/>
              </a:ext>
            </a:extLst>
          </p:cNvPr>
          <p:cNvPicPr>
            <a:picLocks noChangeAspect="1"/>
          </p:cNvPicPr>
          <p:nvPr/>
        </p:nvPicPr>
        <p:blipFill>
          <a:blip r:embed="rId3"/>
          <a:stretch>
            <a:fillRect/>
          </a:stretch>
        </p:blipFill>
        <p:spPr>
          <a:xfrm>
            <a:off x="456063" y="3359885"/>
            <a:ext cx="5736246" cy="2043950"/>
          </a:xfrm>
          <a:prstGeom prst="rect">
            <a:avLst/>
          </a:prstGeom>
        </p:spPr>
      </p:pic>
      <p:pic>
        <p:nvPicPr>
          <p:cNvPr id="14" name="Picture 13">
            <a:extLst>
              <a:ext uri="{FF2B5EF4-FFF2-40B4-BE49-F238E27FC236}">
                <a16:creationId xmlns:a16="http://schemas.microsoft.com/office/drawing/2014/main" id="{433D5B51-042B-1F4E-AA15-C8B7F7A2FF20}"/>
              </a:ext>
            </a:extLst>
          </p:cNvPr>
          <p:cNvPicPr>
            <a:picLocks noChangeAspect="1"/>
          </p:cNvPicPr>
          <p:nvPr/>
        </p:nvPicPr>
        <p:blipFill rotWithShape="1">
          <a:blip r:embed="rId4"/>
          <a:srcRect l="1757"/>
          <a:stretch/>
        </p:blipFill>
        <p:spPr>
          <a:xfrm>
            <a:off x="6302815" y="3359885"/>
            <a:ext cx="5584047" cy="2043950"/>
          </a:xfrm>
          <a:prstGeom prst="rect">
            <a:avLst/>
          </a:prstGeom>
        </p:spPr>
      </p:pic>
    </p:spTree>
    <p:extLst>
      <p:ext uri="{BB962C8B-B14F-4D97-AF65-F5344CB8AC3E}">
        <p14:creationId xmlns:p14="http://schemas.microsoft.com/office/powerpoint/2010/main" val="427999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80933E-B7E6-AD4C-A9E4-5EFF7113BB3A}"/>
              </a:ext>
            </a:extLst>
          </p:cNvPr>
          <p:cNvSpPr>
            <a:spLocks noGrp="1"/>
          </p:cNvSpPr>
          <p:nvPr>
            <p:ph sz="quarter" idx="10"/>
          </p:nvPr>
        </p:nvSpPr>
        <p:spPr/>
        <p:txBody>
          <a:bodyPr/>
          <a:lstStyle/>
          <a:p>
            <a:r>
              <a:rPr lang="en-US" dirty="0"/>
              <a:t>Previous steps (allow skew, schedule window, quota adjustment) are crucial. Next steps rely on them being in place</a:t>
            </a:r>
          </a:p>
          <a:p>
            <a:r>
              <a:rPr lang="en-US" dirty="0"/>
              <a:t>Reduce concurrency iteratively in 15 - 20% increments</a:t>
            </a:r>
          </a:p>
          <a:p>
            <a:pPr lvl="1"/>
            <a:r>
              <a:rPr lang="en-US" dirty="0"/>
              <a:t>Consider ad-hoc captain (Note: reduces saved search concurrency)</a:t>
            </a:r>
          </a:p>
          <a:p>
            <a:r>
              <a:rPr lang="en-US" dirty="0"/>
              <a:t>Measure search performance, skipped searches (reason!!!), load average, Disk I/O, search delay, etc. over time. Allow enough time to observe impact.</a:t>
            </a:r>
          </a:p>
          <a:p>
            <a:r>
              <a:rPr lang="en-US" dirty="0"/>
              <a:t>Iterate through all search heads and search head clusters.</a:t>
            </a:r>
          </a:p>
          <a:p>
            <a:r>
              <a:rPr lang="en-US" dirty="0"/>
              <a:t>Wash, rinse and repeat</a:t>
            </a:r>
          </a:p>
          <a:p>
            <a:r>
              <a:rPr lang="en-US" dirty="0"/>
              <a:t>Stop when instance or system wide concurrency  becomes a problem, and adjust up slightly.</a:t>
            </a:r>
          </a:p>
          <a:p>
            <a:endParaRPr lang="en-US" dirty="0"/>
          </a:p>
        </p:txBody>
      </p:sp>
      <p:sp>
        <p:nvSpPr>
          <p:cNvPr id="4" name="Title 3">
            <a:extLst>
              <a:ext uri="{FF2B5EF4-FFF2-40B4-BE49-F238E27FC236}">
                <a16:creationId xmlns:a16="http://schemas.microsoft.com/office/drawing/2014/main" id="{FF20BE73-09F8-AC45-A438-85751284E43E}"/>
              </a:ext>
            </a:extLst>
          </p:cNvPr>
          <p:cNvSpPr>
            <a:spLocks noGrp="1"/>
          </p:cNvSpPr>
          <p:nvPr>
            <p:ph type="title"/>
          </p:nvPr>
        </p:nvSpPr>
        <p:spPr/>
        <p:txBody>
          <a:bodyPr/>
          <a:lstStyle/>
          <a:p>
            <a:r>
              <a:rPr lang="en-US" dirty="0"/>
              <a:t>Concurrency Approach</a:t>
            </a:r>
          </a:p>
        </p:txBody>
      </p:sp>
      <p:sp>
        <p:nvSpPr>
          <p:cNvPr id="2" name="Subtitle 1">
            <a:extLst>
              <a:ext uri="{FF2B5EF4-FFF2-40B4-BE49-F238E27FC236}">
                <a16:creationId xmlns:a16="http://schemas.microsoft.com/office/drawing/2014/main" id="{0033AA37-B8C1-0D4F-B92A-3C0413E3F351}"/>
              </a:ext>
            </a:extLst>
          </p:cNvPr>
          <p:cNvSpPr>
            <a:spLocks noGrp="1"/>
          </p:cNvSpPr>
          <p:nvPr>
            <p:ph type="subTitle" idx="12"/>
          </p:nvPr>
        </p:nvSpPr>
        <p:spPr/>
        <p:txBody>
          <a:bodyPr/>
          <a:lstStyle/>
          <a:p>
            <a:endParaRPr lang="en-US" dirty="0"/>
          </a:p>
        </p:txBody>
      </p:sp>
    </p:spTree>
    <p:extLst>
      <p:ext uri="{BB962C8B-B14F-4D97-AF65-F5344CB8AC3E}">
        <p14:creationId xmlns:p14="http://schemas.microsoft.com/office/powerpoint/2010/main" val="316563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20BE73-09F8-AC45-A438-85751284E43E}"/>
              </a:ext>
            </a:extLst>
          </p:cNvPr>
          <p:cNvSpPr>
            <a:spLocks noGrp="1"/>
          </p:cNvSpPr>
          <p:nvPr>
            <p:ph type="title"/>
          </p:nvPr>
        </p:nvSpPr>
        <p:spPr/>
        <p:txBody>
          <a:bodyPr/>
          <a:lstStyle/>
          <a:p>
            <a:r>
              <a:rPr lang="en-US" dirty="0"/>
              <a:t>Examples</a:t>
            </a:r>
          </a:p>
        </p:txBody>
      </p:sp>
      <p:sp>
        <p:nvSpPr>
          <p:cNvPr id="7" name="Subtitle 6">
            <a:extLst>
              <a:ext uri="{FF2B5EF4-FFF2-40B4-BE49-F238E27FC236}">
                <a16:creationId xmlns:a16="http://schemas.microsoft.com/office/drawing/2014/main" id="{1EA56AC7-DCBA-634F-B75D-5655F94537F7}"/>
              </a:ext>
            </a:extLst>
          </p:cNvPr>
          <p:cNvSpPr>
            <a:spLocks noGrp="1"/>
          </p:cNvSpPr>
          <p:nvPr>
            <p:ph type="subTitle" idx="12"/>
          </p:nvPr>
        </p:nvSpPr>
        <p:spPr/>
        <p:txBody>
          <a:bodyPr/>
          <a:lstStyle/>
          <a:p>
            <a:endParaRPr lang="en-US"/>
          </a:p>
        </p:txBody>
      </p:sp>
      <p:pic>
        <p:nvPicPr>
          <p:cNvPr id="2" name="Picture 1">
            <a:extLst>
              <a:ext uri="{FF2B5EF4-FFF2-40B4-BE49-F238E27FC236}">
                <a16:creationId xmlns:a16="http://schemas.microsoft.com/office/drawing/2014/main" id="{B9A0F7F7-9F1E-1B42-81A9-BD44AC927FA3}"/>
              </a:ext>
            </a:extLst>
          </p:cNvPr>
          <p:cNvPicPr>
            <a:picLocks noChangeAspect="1"/>
          </p:cNvPicPr>
          <p:nvPr/>
        </p:nvPicPr>
        <p:blipFill>
          <a:blip r:embed="rId2"/>
          <a:stretch>
            <a:fillRect/>
          </a:stretch>
        </p:blipFill>
        <p:spPr>
          <a:xfrm>
            <a:off x="1880618" y="1354356"/>
            <a:ext cx="7929760" cy="1337387"/>
          </a:xfrm>
          <a:prstGeom prst="rect">
            <a:avLst/>
          </a:prstGeom>
        </p:spPr>
      </p:pic>
      <p:pic>
        <p:nvPicPr>
          <p:cNvPr id="9" name="Picture 8">
            <a:extLst>
              <a:ext uri="{FF2B5EF4-FFF2-40B4-BE49-F238E27FC236}">
                <a16:creationId xmlns:a16="http://schemas.microsoft.com/office/drawing/2014/main" id="{590AC028-5663-CB4A-939C-FCEB7DC3F453}"/>
              </a:ext>
            </a:extLst>
          </p:cNvPr>
          <p:cNvPicPr>
            <a:picLocks noChangeAspect="1"/>
          </p:cNvPicPr>
          <p:nvPr/>
        </p:nvPicPr>
        <p:blipFill>
          <a:blip r:embed="rId3"/>
          <a:stretch>
            <a:fillRect/>
          </a:stretch>
        </p:blipFill>
        <p:spPr>
          <a:xfrm>
            <a:off x="5845499" y="4472572"/>
            <a:ext cx="5794744" cy="1542094"/>
          </a:xfrm>
          <a:prstGeom prst="rect">
            <a:avLst/>
          </a:prstGeom>
        </p:spPr>
      </p:pic>
      <p:pic>
        <p:nvPicPr>
          <p:cNvPr id="11" name="Picture 10">
            <a:extLst>
              <a:ext uri="{FF2B5EF4-FFF2-40B4-BE49-F238E27FC236}">
                <a16:creationId xmlns:a16="http://schemas.microsoft.com/office/drawing/2014/main" id="{823EAD43-6C2B-0F49-A1FB-6AAEBC53D9F6}"/>
              </a:ext>
            </a:extLst>
          </p:cNvPr>
          <p:cNvPicPr>
            <a:picLocks noChangeAspect="1"/>
          </p:cNvPicPr>
          <p:nvPr/>
        </p:nvPicPr>
        <p:blipFill>
          <a:blip r:embed="rId4"/>
          <a:stretch>
            <a:fillRect/>
          </a:stretch>
        </p:blipFill>
        <p:spPr>
          <a:xfrm>
            <a:off x="1880617" y="2862474"/>
            <a:ext cx="7929761" cy="1147484"/>
          </a:xfrm>
          <a:prstGeom prst="rect">
            <a:avLst/>
          </a:prstGeom>
        </p:spPr>
      </p:pic>
      <p:pic>
        <p:nvPicPr>
          <p:cNvPr id="12" name="Content Placeholder 7">
            <a:extLst>
              <a:ext uri="{FF2B5EF4-FFF2-40B4-BE49-F238E27FC236}">
                <a16:creationId xmlns:a16="http://schemas.microsoft.com/office/drawing/2014/main" id="{B965C797-34C3-CB43-8449-00179208BBFE}"/>
              </a:ext>
            </a:extLst>
          </p:cNvPr>
          <p:cNvPicPr>
            <a:picLocks noChangeAspect="1"/>
          </p:cNvPicPr>
          <p:nvPr/>
        </p:nvPicPr>
        <p:blipFill>
          <a:blip r:embed="rId5"/>
          <a:stretch>
            <a:fillRect/>
          </a:stretch>
        </p:blipFill>
        <p:spPr>
          <a:xfrm>
            <a:off x="551757" y="4472572"/>
            <a:ext cx="5094132" cy="1525836"/>
          </a:xfrm>
          <a:prstGeom prst="rect">
            <a:avLst/>
          </a:prstGeom>
        </p:spPr>
      </p:pic>
    </p:spTree>
    <p:extLst>
      <p:ext uri="{BB962C8B-B14F-4D97-AF65-F5344CB8AC3E}">
        <p14:creationId xmlns:p14="http://schemas.microsoft.com/office/powerpoint/2010/main" val="80212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80933E-B7E6-AD4C-A9E4-5EFF7113BB3A}"/>
              </a:ext>
            </a:extLst>
          </p:cNvPr>
          <p:cNvSpPr>
            <a:spLocks noGrp="1"/>
          </p:cNvSpPr>
          <p:nvPr>
            <p:ph sz="quarter" idx="10"/>
          </p:nvPr>
        </p:nvSpPr>
        <p:spPr/>
        <p:txBody>
          <a:bodyPr/>
          <a:lstStyle/>
          <a:p>
            <a:r>
              <a:rPr lang="en-US" dirty="0"/>
              <a:t>The dashboards below is a one stop shop for  </a:t>
            </a:r>
            <a:r>
              <a:rPr lang="en-US" dirty="0" err="1"/>
              <a:t>analysing</a:t>
            </a:r>
            <a:r>
              <a:rPr lang="en-US" dirty="0"/>
              <a:t> search performance of individual search performance, and is sorted by cumulative runtime for all the following categories</a:t>
            </a:r>
          </a:p>
          <a:p>
            <a:pPr lvl="1"/>
            <a:r>
              <a:rPr lang="en-US" dirty="0"/>
              <a:t>Searches running longer than scheduled time</a:t>
            </a:r>
          </a:p>
          <a:p>
            <a:pPr lvl="1"/>
            <a:r>
              <a:rPr lang="en-US" dirty="0"/>
              <a:t>Long running Saved searches</a:t>
            </a:r>
          </a:p>
          <a:p>
            <a:pPr lvl="1"/>
            <a:r>
              <a:rPr lang="en-US" dirty="0"/>
              <a:t>Inefficient ad-hoc searches</a:t>
            </a:r>
          </a:p>
          <a:p>
            <a:pPr lvl="1"/>
            <a:r>
              <a:rPr lang="en-US" dirty="0"/>
              <a:t>Inefficient dashboards</a:t>
            </a:r>
          </a:p>
          <a:p>
            <a:pPr lvl="1"/>
            <a:r>
              <a:rPr lang="en-US" dirty="0" err="1"/>
              <a:t>Ineficcient</a:t>
            </a:r>
            <a:r>
              <a:rPr lang="en-US" dirty="0"/>
              <a:t> dashboard panel</a:t>
            </a:r>
          </a:p>
          <a:p>
            <a:r>
              <a:rPr lang="en-AU" dirty="0">
                <a:hlinkClick r:id="rId2"/>
              </a:rPr>
              <a:t>https://github.com/nicovdw/splunk_concurrency_helper/blob/master/search_duration_analysis.xml</a:t>
            </a:r>
            <a:endParaRPr lang="en-US" dirty="0"/>
          </a:p>
          <a:p>
            <a:endParaRPr lang="en-US" dirty="0"/>
          </a:p>
          <a:p>
            <a:endParaRPr lang="en-US" dirty="0"/>
          </a:p>
          <a:p>
            <a:pPr marL="0" indent="0">
              <a:buNone/>
            </a:pPr>
            <a:endParaRPr lang="en-US" dirty="0"/>
          </a:p>
          <a:p>
            <a:endParaRPr lang="en-US" dirty="0"/>
          </a:p>
        </p:txBody>
      </p:sp>
      <p:sp>
        <p:nvSpPr>
          <p:cNvPr id="4" name="Title 3">
            <a:extLst>
              <a:ext uri="{FF2B5EF4-FFF2-40B4-BE49-F238E27FC236}">
                <a16:creationId xmlns:a16="http://schemas.microsoft.com/office/drawing/2014/main" id="{FF20BE73-09F8-AC45-A438-85751284E43E}"/>
              </a:ext>
            </a:extLst>
          </p:cNvPr>
          <p:cNvSpPr>
            <a:spLocks noGrp="1"/>
          </p:cNvSpPr>
          <p:nvPr>
            <p:ph type="title"/>
          </p:nvPr>
        </p:nvSpPr>
        <p:spPr/>
        <p:txBody>
          <a:bodyPr/>
          <a:lstStyle/>
          <a:p>
            <a:r>
              <a:rPr lang="en-US" dirty="0"/>
              <a:t>Bonus Stuff</a:t>
            </a:r>
          </a:p>
        </p:txBody>
      </p:sp>
      <p:sp>
        <p:nvSpPr>
          <p:cNvPr id="2" name="Subtitle 1">
            <a:extLst>
              <a:ext uri="{FF2B5EF4-FFF2-40B4-BE49-F238E27FC236}">
                <a16:creationId xmlns:a16="http://schemas.microsoft.com/office/drawing/2014/main" id="{4B59CB0B-9BB4-474D-9FB0-6E4E0B831888}"/>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0808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Concurrency impact  on performance</a:t>
            </a:r>
            <a:endParaRPr lang="en-US" dirty="0"/>
          </a:p>
        </p:txBody>
      </p:sp>
      <p:sp>
        <p:nvSpPr>
          <p:cNvPr id="3" name="Subtitle 2"/>
          <p:cNvSpPr>
            <a:spLocks noGrp="1"/>
          </p:cNvSpPr>
          <p:nvPr>
            <p:ph type="subTitle" idx="1"/>
          </p:nvPr>
        </p:nvSpPr>
        <p:spPr/>
        <p:txBody>
          <a:bodyPr/>
          <a:lstStyle/>
          <a:p>
            <a:r>
              <a:rPr lang="en-US" dirty="0"/>
              <a:t>Section subtitle goes here</a:t>
            </a:r>
          </a:p>
        </p:txBody>
      </p:sp>
    </p:spTree>
    <p:extLst>
      <p:ext uri="{BB962C8B-B14F-4D97-AF65-F5344CB8AC3E}">
        <p14:creationId xmlns:p14="http://schemas.microsoft.com/office/powerpoint/2010/main" val="217906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0"/>
          </p:nvPr>
        </p:nvSpPr>
        <p:spPr>
          <a:xfrm>
            <a:off x="487960" y="1567707"/>
            <a:ext cx="5530068" cy="4623248"/>
          </a:xfrm>
        </p:spPr>
        <p:txBody>
          <a:bodyPr/>
          <a:lstStyle/>
          <a:p>
            <a:pPr marL="0" indent="0">
              <a:buNone/>
            </a:pPr>
            <a:r>
              <a:rPr lang="en-US" sz="1800" b="1" dirty="0"/>
              <a:t>REGISTER TODAY! </a:t>
            </a:r>
          </a:p>
          <a:p>
            <a:r>
              <a:rPr lang="en-US" sz="1800" dirty="0"/>
              <a:t>Join us for our biggest event of the year! </a:t>
            </a:r>
          </a:p>
          <a:p>
            <a:r>
              <a:rPr lang="en-US" sz="1800" b="1" dirty="0"/>
              <a:t>Sydney – 21 June – Hilton Sydney </a:t>
            </a:r>
          </a:p>
          <a:p>
            <a:r>
              <a:rPr lang="en-US" sz="1800" dirty="0"/>
              <a:t>4 Breakout Tracks – Overview / IT / Security / Advanced </a:t>
            </a:r>
          </a:p>
          <a:p>
            <a:r>
              <a:rPr lang="en-US" sz="1800" dirty="0"/>
              <a:t>Great line up of </a:t>
            </a:r>
            <a:r>
              <a:rPr lang="en-US" sz="1800" b="1" dirty="0"/>
              <a:t>customer speakers </a:t>
            </a:r>
          </a:p>
          <a:p>
            <a:pPr lvl="1"/>
            <a:r>
              <a:rPr lang="en-US" sz="1800" dirty="0"/>
              <a:t>Qantas / Atlassian / NAB / NSW </a:t>
            </a:r>
            <a:r>
              <a:rPr lang="en-US" sz="1800"/>
              <a:t>Education </a:t>
            </a:r>
          </a:p>
          <a:p>
            <a:pPr marL="277813" lvl="1" indent="0">
              <a:buNone/>
            </a:pPr>
            <a:endParaRPr lang="en-US" sz="1800" dirty="0"/>
          </a:p>
          <a:p>
            <a:r>
              <a:rPr lang="en-US" sz="2200" dirty="0">
                <a:hlinkClick r:id="rId3"/>
              </a:rPr>
              <a:t>https://live.splunk.com/Sydney</a:t>
            </a:r>
            <a:endParaRPr lang="en-US" sz="2200" dirty="0"/>
          </a:p>
          <a:p>
            <a:r>
              <a:rPr lang="en-US" sz="2200" dirty="0">
                <a:hlinkClick r:id="rId4"/>
              </a:rPr>
              <a:t>https://live.splunk.com/Melbourne</a:t>
            </a:r>
            <a:endParaRPr lang="en-US" sz="2200" dirty="0"/>
          </a:p>
          <a:p>
            <a:endParaRPr lang="en-US" sz="2200" dirty="0"/>
          </a:p>
          <a:p>
            <a:endParaRPr lang="en-US" sz="2200" dirty="0"/>
          </a:p>
          <a:p>
            <a:endParaRPr lang="en-US" sz="2200" dirty="0"/>
          </a:p>
        </p:txBody>
      </p:sp>
      <p:pic>
        <p:nvPicPr>
          <p:cNvPr id="17" name="Picture 16">
            <a:extLst>
              <a:ext uri="{FF2B5EF4-FFF2-40B4-BE49-F238E27FC236}">
                <a16:creationId xmlns:a16="http://schemas.microsoft.com/office/drawing/2014/main" id="{442F9612-F20F-4B2D-8145-19D2D2AA4E7E}"/>
              </a:ext>
            </a:extLst>
          </p:cNvPr>
          <p:cNvPicPr>
            <a:picLocks noChangeAspect="1"/>
          </p:cNvPicPr>
          <p:nvPr/>
        </p:nvPicPr>
        <p:blipFill rotWithShape="1">
          <a:blip r:embed="rId5"/>
          <a:srcRect l="61656" t="26768" r="21200" b="17931"/>
          <a:stretch/>
        </p:blipFill>
        <p:spPr>
          <a:xfrm>
            <a:off x="6522227" y="1639991"/>
            <a:ext cx="5637875" cy="5115331"/>
          </a:xfrm>
          <a:prstGeom prst="rect">
            <a:avLst/>
          </a:prstGeom>
        </p:spPr>
      </p:pic>
      <p:pic>
        <p:nvPicPr>
          <p:cNvPr id="19" name="Picture 18">
            <a:extLst>
              <a:ext uri="{FF2B5EF4-FFF2-40B4-BE49-F238E27FC236}">
                <a16:creationId xmlns:a16="http://schemas.microsoft.com/office/drawing/2014/main" id="{992B30EC-C8F0-4011-9DBC-E2D2A03E7784}"/>
              </a:ext>
            </a:extLst>
          </p:cNvPr>
          <p:cNvPicPr>
            <a:picLocks noChangeAspect="1"/>
          </p:cNvPicPr>
          <p:nvPr/>
        </p:nvPicPr>
        <p:blipFill rotWithShape="1">
          <a:blip r:embed="rId6"/>
          <a:srcRect b="49167"/>
          <a:stretch/>
        </p:blipFill>
        <p:spPr>
          <a:xfrm>
            <a:off x="0" y="0"/>
            <a:ext cx="12192000" cy="1567708"/>
          </a:xfrm>
          <a:prstGeom prst="rect">
            <a:avLst/>
          </a:prstGeom>
        </p:spPr>
      </p:pic>
    </p:spTree>
    <p:extLst>
      <p:ext uri="{BB962C8B-B14F-4D97-AF65-F5344CB8AC3E}">
        <p14:creationId xmlns:p14="http://schemas.microsoft.com/office/powerpoint/2010/main" val="411174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9885B1E9-64C6-452F-9D84-16DF3510F4A5}"/>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15" name="Text Placeholder 3"/>
          <p:cNvSpPr>
            <a:spLocks noGrp="1"/>
          </p:cNvSpPr>
          <p:nvPr>
            <p:ph type="body" sz="quarter" idx="4294967295"/>
          </p:nvPr>
        </p:nvSpPr>
        <p:spPr>
          <a:xfrm>
            <a:off x="5905500" y="1508125"/>
            <a:ext cx="6286500" cy="1112838"/>
          </a:xfrm>
        </p:spPr>
        <p:txBody>
          <a:bodyPr>
            <a:noAutofit/>
          </a:bodyPr>
          <a:lstStyle/>
          <a:p>
            <a:pPr marL="0" lvl="0" indent="0">
              <a:spcAft>
                <a:spcPts val="0"/>
              </a:spcAft>
              <a:buNone/>
            </a:pPr>
            <a:r>
              <a:rPr lang="en-US" b="1" dirty="0">
                <a:solidFill>
                  <a:schemeClr val="accent1"/>
                </a:solidFill>
              </a:rPr>
              <a:t>Oct. 21 </a:t>
            </a:r>
            <a:r>
              <a:rPr lang="mr-IN" b="1" dirty="0">
                <a:solidFill>
                  <a:schemeClr val="accent1"/>
                </a:solidFill>
              </a:rPr>
              <a:t>–</a:t>
            </a:r>
            <a:r>
              <a:rPr lang="en-US" b="1" dirty="0">
                <a:solidFill>
                  <a:schemeClr val="accent1"/>
                </a:solidFill>
              </a:rPr>
              <a:t> 24, 2019</a:t>
            </a:r>
          </a:p>
          <a:p>
            <a:pPr marL="0" lvl="0" indent="0">
              <a:spcAft>
                <a:spcPts val="0"/>
              </a:spcAft>
              <a:buNone/>
            </a:pPr>
            <a:r>
              <a:rPr lang="en-US" sz="1800" dirty="0">
                <a:solidFill>
                  <a:schemeClr val="accent3">
                    <a:lumMod val="60000"/>
                    <a:lumOff val="40000"/>
                  </a:schemeClr>
                </a:solidFill>
              </a:rPr>
              <a:t>Splunk University | Oct. 19 – 21, 2019</a:t>
            </a:r>
          </a:p>
          <a:p>
            <a:pPr marL="0" lvl="0" indent="0">
              <a:spcAft>
                <a:spcPts val="600"/>
              </a:spcAft>
              <a:buNone/>
            </a:pPr>
            <a:r>
              <a:rPr lang="en-US" sz="1800" dirty="0">
                <a:solidFill>
                  <a:schemeClr val="accent3">
                    <a:lumMod val="60000"/>
                    <a:lumOff val="40000"/>
                  </a:schemeClr>
                </a:solidFill>
              </a:rPr>
              <a:t>The Venetian Sands Expo | Las Vegas, Nevada</a:t>
            </a:r>
          </a:p>
        </p:txBody>
      </p:sp>
      <p:sp>
        <p:nvSpPr>
          <p:cNvPr id="14" name="Text Placeholder 1"/>
          <p:cNvSpPr>
            <a:spLocks noGrp="1"/>
          </p:cNvSpPr>
          <p:nvPr>
            <p:ph type="body" sz="quarter" idx="4294967295"/>
          </p:nvPr>
        </p:nvSpPr>
        <p:spPr>
          <a:xfrm>
            <a:off x="6650038" y="5659438"/>
            <a:ext cx="5541962" cy="539750"/>
          </a:xfrm>
        </p:spPr>
        <p:txBody>
          <a:bodyPr>
            <a:noAutofit/>
          </a:bodyPr>
          <a:lstStyle/>
          <a:p>
            <a:pPr marL="0" indent="0">
              <a:buNone/>
            </a:pPr>
            <a:r>
              <a:rPr lang="en-US" sz="1800" dirty="0">
                <a:solidFill>
                  <a:schemeClr val="accent3">
                    <a:lumMod val="60000"/>
                    <a:lumOff val="40000"/>
                  </a:schemeClr>
                </a:solidFill>
              </a:rPr>
              <a:t>Sign up for notifications at </a:t>
            </a:r>
            <a:r>
              <a:rPr lang="en-US" sz="1800" u="sng" dirty="0" err="1">
                <a:solidFill>
                  <a:schemeClr val="accent3">
                    <a:lumMod val="60000"/>
                    <a:lumOff val="40000"/>
                  </a:schemeClr>
                </a:solidFill>
              </a:rPr>
              <a:t>conf.splunk.com</a:t>
            </a:r>
            <a:endParaRPr lang="en-US" sz="1800" u="sng" dirty="0">
              <a:solidFill>
                <a:schemeClr val="accent3">
                  <a:lumMod val="60000"/>
                  <a:lumOff val="40000"/>
                </a:schemeClr>
              </a:solidFill>
            </a:endParaRPr>
          </a:p>
        </p:txBody>
      </p:sp>
      <p:sp>
        <p:nvSpPr>
          <p:cNvPr id="17" name="Rectangle 16">
            <a:extLst>
              <a:ext uri="{FF2B5EF4-FFF2-40B4-BE49-F238E27FC236}">
                <a16:creationId xmlns:a16="http://schemas.microsoft.com/office/drawing/2014/main" id="{739CAA7F-C862-BC49-99F6-9B2828D89F00}"/>
              </a:ext>
            </a:extLst>
          </p:cNvPr>
          <p:cNvSpPr/>
          <p:nvPr/>
        </p:nvSpPr>
        <p:spPr>
          <a:xfrm>
            <a:off x="4040548" y="3786227"/>
            <a:ext cx="7826064" cy="1094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bg1"/>
              </a:solidFill>
            </a:endParaRPr>
          </a:p>
        </p:txBody>
      </p:sp>
      <p:pic>
        <p:nvPicPr>
          <p:cNvPr id="5" name="Picture 4">
            <a:extLst>
              <a:ext uri="{FF2B5EF4-FFF2-40B4-BE49-F238E27FC236}">
                <a16:creationId xmlns:a16="http://schemas.microsoft.com/office/drawing/2014/main" id="{52572CCE-5908-D14D-96B1-467393CB80E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4511" y="129045"/>
            <a:ext cx="5157294" cy="1371600"/>
          </a:xfrm>
          <a:prstGeom prst="rect">
            <a:avLst/>
          </a:prstGeom>
        </p:spPr>
      </p:pic>
      <p:sp>
        <p:nvSpPr>
          <p:cNvPr id="20" name="Text Placeholder 3">
            <a:extLst>
              <a:ext uri="{FF2B5EF4-FFF2-40B4-BE49-F238E27FC236}">
                <a16:creationId xmlns:a16="http://schemas.microsoft.com/office/drawing/2014/main" id="{22832E0B-3036-4944-9D50-50B6B0670960}"/>
              </a:ext>
            </a:extLst>
          </p:cNvPr>
          <p:cNvSpPr txBox="1">
            <a:spLocks/>
          </p:cNvSpPr>
          <p:nvPr/>
        </p:nvSpPr>
        <p:spPr>
          <a:xfrm>
            <a:off x="5334000" y="7391400"/>
            <a:ext cx="7910892" cy="2236989"/>
          </a:xfrm>
          <a:prstGeom prst="rect">
            <a:avLst/>
          </a:prstGeom>
        </p:spPr>
        <p:txBody>
          <a:bodyPr vert="horz" lIns="91440" tIns="45720" rIns="91440" bIns="45720" rtlCol="0">
            <a:normAutofit/>
          </a:bodyPr>
          <a:lstStyle>
            <a:lvl1pPr marL="0" marR="0" indent="0" algn="ctr" defTabSz="914400" rtl="0" eaLnBrk="1" fontAlgn="auto" latinLnBrk="0" hangingPunct="1">
              <a:lnSpc>
                <a:spcPct val="100000"/>
              </a:lnSpc>
              <a:spcBef>
                <a:spcPts val="600"/>
              </a:spcBef>
              <a:spcAft>
                <a:spcPts val="300"/>
              </a:spcAft>
              <a:buClr>
                <a:schemeClr val="accent1"/>
              </a:buClr>
              <a:buSzPct val="70000"/>
              <a:buFontTx/>
              <a:buNone/>
              <a:tabLst/>
              <a:defRPr sz="2000" kern="1200">
                <a:solidFill>
                  <a:schemeClr val="bg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1800" kern="1200">
                <a:solidFill>
                  <a:schemeClr val="bg1"/>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1800" kern="1200">
                <a:solidFill>
                  <a:schemeClr val="bg1"/>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400" kern="1200">
                <a:solidFill>
                  <a:schemeClr val="bg1"/>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8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a:lstStyle>
          <a:p>
            <a:pPr>
              <a:spcAft>
                <a:spcPts val="600"/>
              </a:spcAft>
              <a:buClr>
                <a:schemeClr val="dk1"/>
              </a:buClr>
              <a:buSzPts val="1100"/>
            </a:pPr>
            <a:endParaRPr lang="en-US" b="1" dirty="0">
              <a:solidFill>
                <a:schemeClr val="dk1"/>
              </a:solidFill>
            </a:endParaRPr>
          </a:p>
        </p:txBody>
      </p:sp>
      <p:pic>
        <p:nvPicPr>
          <p:cNvPr id="42" name="Picture 41">
            <a:extLst>
              <a:ext uri="{FF2B5EF4-FFF2-40B4-BE49-F238E27FC236}">
                <a16:creationId xmlns:a16="http://schemas.microsoft.com/office/drawing/2014/main" id="{786B2E2B-873E-40C3-8CCE-E9B1E1393E6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 y="0"/>
            <a:ext cx="5051503" cy="6858000"/>
          </a:xfrm>
          <a:prstGeom prst="rect">
            <a:avLst/>
          </a:prstGeom>
        </p:spPr>
      </p:pic>
      <p:sp>
        <p:nvSpPr>
          <p:cNvPr id="2" name="TextBox 1">
            <a:extLst>
              <a:ext uri="{FF2B5EF4-FFF2-40B4-BE49-F238E27FC236}">
                <a16:creationId xmlns:a16="http://schemas.microsoft.com/office/drawing/2014/main" id="{4D6E692E-F966-9843-B544-38C1DC50B4BA}"/>
              </a:ext>
            </a:extLst>
          </p:cNvPr>
          <p:cNvSpPr txBox="1"/>
          <p:nvPr/>
        </p:nvSpPr>
        <p:spPr>
          <a:xfrm>
            <a:off x="5778784" y="2932088"/>
            <a:ext cx="4681055" cy="984885"/>
          </a:xfrm>
          <a:prstGeom prst="rect">
            <a:avLst/>
          </a:prstGeom>
          <a:noFill/>
        </p:spPr>
        <p:txBody>
          <a:bodyPr wrap="square" lIns="0" tIns="0" rIns="0" bIns="0" rtlCol="0">
            <a:spAutoFit/>
          </a:bodyPr>
          <a:lstStyle/>
          <a:p>
            <a:r>
              <a:rPr lang="en-US" sz="1600" dirty="0"/>
              <a:t>Splunk .conf19 is the </a:t>
            </a:r>
            <a:r>
              <a:rPr lang="en-US" sz="1600" b="1" dirty="0"/>
              <a:t>premier Splunk education and thought leadership event </a:t>
            </a:r>
            <a:r>
              <a:rPr lang="en-US" sz="1600" dirty="0"/>
              <a:t>for thousands of IT and business professionals who are keen to use machine data insights to find answers.</a:t>
            </a:r>
            <a:endParaRPr lang="en-US" sz="1600" b="1" dirty="0"/>
          </a:p>
        </p:txBody>
      </p:sp>
      <p:sp>
        <p:nvSpPr>
          <p:cNvPr id="3" name="TextBox 2">
            <a:extLst>
              <a:ext uri="{FF2B5EF4-FFF2-40B4-BE49-F238E27FC236}">
                <a16:creationId xmlns:a16="http://schemas.microsoft.com/office/drawing/2014/main" id="{DFDA819D-A0B6-EA42-B011-B24CAF6C746E}"/>
              </a:ext>
            </a:extLst>
          </p:cNvPr>
          <p:cNvSpPr txBox="1"/>
          <p:nvPr/>
        </p:nvSpPr>
        <p:spPr>
          <a:xfrm>
            <a:off x="5778784" y="4251173"/>
            <a:ext cx="3755836" cy="1107996"/>
          </a:xfrm>
          <a:prstGeom prst="rect">
            <a:avLst/>
          </a:prstGeom>
          <a:noFill/>
        </p:spPr>
        <p:txBody>
          <a:bodyPr wrap="none" lIns="0" tIns="0" rIns="0" bIns="0" rtlCol="0">
            <a:spAutoFit/>
          </a:bodyPr>
          <a:lstStyle/>
          <a:p>
            <a:pPr marL="231775" indent="-231775" fontAlgn="t">
              <a:buFont typeface="Arial" panose="020B0604020202020204" pitchFamily="34" charset="0"/>
              <a:buChar char="•"/>
            </a:pPr>
            <a:r>
              <a:rPr lang="en-US" sz="2400" b="1" dirty="0">
                <a:solidFill>
                  <a:schemeClr val="accent1"/>
                </a:solidFill>
              </a:rPr>
              <a:t>4 Days </a:t>
            </a:r>
            <a:r>
              <a:rPr lang="en-US" sz="2400" b="1" dirty="0"/>
              <a:t>of Innovation</a:t>
            </a:r>
            <a:endParaRPr lang="en-US" sz="2400" dirty="0"/>
          </a:p>
          <a:p>
            <a:pPr marL="231775" indent="-231775" fontAlgn="t">
              <a:buFont typeface="Arial" panose="020B0604020202020204" pitchFamily="34" charset="0"/>
              <a:buChar char="•"/>
            </a:pPr>
            <a:r>
              <a:rPr lang="en-US" sz="2400" b="1" dirty="0">
                <a:solidFill>
                  <a:schemeClr val="accent1"/>
                </a:solidFill>
              </a:rPr>
              <a:t>350</a:t>
            </a:r>
            <a:r>
              <a:rPr lang="en-US" sz="2400" b="1" dirty="0"/>
              <a:t> Education Sessions</a:t>
            </a:r>
            <a:endParaRPr lang="en-US" sz="2400" dirty="0"/>
          </a:p>
          <a:p>
            <a:pPr marL="231775" indent="-231775">
              <a:buFont typeface="Arial" panose="020B0604020202020204" pitchFamily="34" charset="0"/>
              <a:buChar char="•"/>
            </a:pPr>
            <a:r>
              <a:rPr lang="en-US" sz="2400" b="1" dirty="0">
                <a:solidFill>
                  <a:schemeClr val="accent1"/>
                </a:solidFill>
              </a:rPr>
              <a:t>20 Hours </a:t>
            </a:r>
            <a:r>
              <a:rPr lang="en-US" sz="2400" b="1" dirty="0"/>
              <a:t>of Networking</a:t>
            </a:r>
            <a:endParaRPr lang="en-US" sz="2400" dirty="0"/>
          </a:p>
        </p:txBody>
      </p:sp>
      <p:sp>
        <p:nvSpPr>
          <p:cNvPr id="4" name="Rectangle 3">
            <a:extLst>
              <a:ext uri="{FF2B5EF4-FFF2-40B4-BE49-F238E27FC236}">
                <a16:creationId xmlns:a16="http://schemas.microsoft.com/office/drawing/2014/main" id="{21E658A5-3A19-3241-82F5-F180D7C3D02C}"/>
              </a:ext>
            </a:extLst>
          </p:cNvPr>
          <p:cNvSpPr/>
          <p:nvPr/>
        </p:nvSpPr>
        <p:spPr>
          <a:xfrm>
            <a:off x="0" y="4251173"/>
            <a:ext cx="5051502" cy="2606827"/>
          </a:xfrm>
          <a:prstGeom prst="rect">
            <a:avLst/>
          </a:prstGeom>
          <a:gradFill>
            <a:gsLst>
              <a:gs pos="10000">
                <a:schemeClr val="bg1">
                  <a:alpha val="0"/>
                </a:schemeClr>
              </a:gs>
              <a:gs pos="41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 </a:t>
            </a:r>
          </a:p>
        </p:txBody>
      </p:sp>
      <p:sp>
        <p:nvSpPr>
          <p:cNvPr id="9" name="TextBox 8">
            <a:extLst>
              <a:ext uri="{FF2B5EF4-FFF2-40B4-BE49-F238E27FC236}">
                <a16:creationId xmlns:a16="http://schemas.microsoft.com/office/drawing/2014/main" id="{2BC08BFA-39FE-064E-B8AA-6D9A55993DD1}"/>
              </a:ext>
            </a:extLst>
          </p:cNvPr>
          <p:cNvSpPr txBox="1"/>
          <p:nvPr/>
        </p:nvSpPr>
        <p:spPr>
          <a:xfrm>
            <a:off x="730005" y="5287694"/>
            <a:ext cx="3171752" cy="1168012"/>
          </a:xfrm>
          <a:prstGeom prst="rect">
            <a:avLst/>
          </a:prstGeom>
          <a:noFill/>
        </p:spPr>
        <p:txBody>
          <a:bodyPr wrap="square" lIns="0" tIns="0" rIns="0" bIns="0" rtlCol="0">
            <a:spAutoFit/>
          </a:bodyPr>
          <a:lstStyle/>
          <a:p>
            <a:pPr marL="115888" lvl="0" indent="-115888">
              <a:lnSpc>
                <a:spcPct val="90000"/>
              </a:lnSpc>
              <a:spcBef>
                <a:spcPts val="900"/>
              </a:spcBef>
              <a:buClr>
                <a:schemeClr val="dk1"/>
              </a:buClr>
              <a:buSzPts val="1100"/>
            </a:pPr>
            <a:r>
              <a:rPr lang="en-US" sz="1600" dirty="0">
                <a:solidFill>
                  <a:schemeClr val="accent2">
                    <a:lumMod val="40000"/>
                    <a:lumOff val="60000"/>
                  </a:schemeClr>
                </a:solidFill>
              </a:rPr>
              <a:t>“	Hands down the most beneficial and attendee-focused conference I have attended!”</a:t>
            </a:r>
          </a:p>
          <a:p>
            <a:pPr lvl="0" algn="r">
              <a:lnSpc>
                <a:spcPct val="90000"/>
              </a:lnSpc>
              <a:spcBef>
                <a:spcPts val="900"/>
              </a:spcBef>
              <a:buClr>
                <a:schemeClr val="dk1"/>
              </a:buClr>
              <a:buSzPts val="1100"/>
            </a:pPr>
            <a:r>
              <a:rPr lang="en-US" sz="1400" i="1" dirty="0">
                <a:solidFill>
                  <a:schemeClr val="accent2">
                    <a:lumMod val="40000"/>
                    <a:lumOff val="60000"/>
                  </a:schemeClr>
                </a:solidFill>
              </a:rPr>
              <a:t>– Michael Mills, Senior Consultant</a:t>
            </a:r>
            <a:br>
              <a:rPr lang="en-US" sz="1400" i="1" dirty="0">
                <a:solidFill>
                  <a:schemeClr val="accent2">
                    <a:lumMod val="40000"/>
                    <a:lumOff val="60000"/>
                  </a:schemeClr>
                </a:solidFill>
              </a:rPr>
            </a:br>
            <a:r>
              <a:rPr lang="en-US" sz="1400" i="1" dirty="0">
                <a:solidFill>
                  <a:schemeClr val="accent2">
                    <a:lumMod val="40000"/>
                    <a:lumOff val="60000"/>
                  </a:schemeClr>
                </a:solidFill>
              </a:rPr>
              <a:t>Booz Allen Hamilton</a:t>
            </a:r>
          </a:p>
        </p:txBody>
      </p:sp>
    </p:spTree>
    <p:extLst>
      <p:ext uri="{BB962C8B-B14F-4D97-AF65-F5344CB8AC3E}">
        <p14:creationId xmlns:p14="http://schemas.microsoft.com/office/powerpoint/2010/main" val="338859610"/>
      </p:ext>
    </p:extLst>
  </p:cSld>
  <p:clrMapOvr>
    <a:masterClrMapping/>
  </p:clrMapOvr>
  <mc:AlternateContent xmlns:mc="http://schemas.openxmlformats.org/markup-compatibility/2006" xmlns:p14="http://schemas.microsoft.com/office/powerpoint/2010/main">
    <mc:Choice Requires="p14">
      <p:transition spd="med" p14:dur="700" advTm="19000">
        <p:fade/>
      </p:transition>
    </mc:Choice>
    <mc:Fallback xmlns="">
      <p:transition spd="med" advTm="19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68404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80933E-B7E6-AD4C-A9E4-5EFF7113BB3A}"/>
              </a:ext>
            </a:extLst>
          </p:cNvPr>
          <p:cNvSpPr>
            <a:spLocks noGrp="1"/>
          </p:cNvSpPr>
          <p:nvPr>
            <p:ph sz="half" idx="1"/>
          </p:nvPr>
        </p:nvSpPr>
        <p:spPr/>
        <p:txBody>
          <a:bodyPr/>
          <a:lstStyle/>
          <a:p>
            <a:r>
              <a:rPr lang="en-US" sz="1800" dirty="0"/>
              <a:t>Install Splunk</a:t>
            </a:r>
          </a:p>
          <a:p>
            <a:r>
              <a:rPr lang="en-US" sz="1800" dirty="0"/>
              <a:t>Grow</a:t>
            </a:r>
          </a:p>
          <a:p>
            <a:r>
              <a:rPr lang="en-US" sz="1800" dirty="0"/>
              <a:t>Skipped/Deferred</a:t>
            </a:r>
          </a:p>
          <a:p>
            <a:r>
              <a:rPr lang="en-US" sz="1800" dirty="0"/>
              <a:t>Increase Concurrency</a:t>
            </a:r>
          </a:p>
          <a:p>
            <a:r>
              <a:rPr lang="en-US" sz="1800" dirty="0"/>
              <a:t>Increase Quotas</a:t>
            </a:r>
          </a:p>
          <a:p>
            <a:r>
              <a:rPr lang="en-US" sz="1800" dirty="0"/>
              <a:t>Grow</a:t>
            </a:r>
          </a:p>
          <a:p>
            <a:r>
              <a:rPr lang="en-US" sz="1800" dirty="0"/>
              <a:t>SHC</a:t>
            </a:r>
          </a:p>
          <a:p>
            <a:r>
              <a:rPr lang="en-US" sz="1800" dirty="0"/>
              <a:t>Grow</a:t>
            </a:r>
          </a:p>
          <a:p>
            <a:r>
              <a:rPr lang="en-US" sz="1800" dirty="0"/>
              <a:t>Increase Quotas</a:t>
            </a:r>
          </a:p>
          <a:p>
            <a:r>
              <a:rPr lang="en-US" sz="1800" dirty="0"/>
              <a:t>Skip</a:t>
            </a:r>
          </a:p>
          <a:p>
            <a:r>
              <a:rPr lang="en-US" sz="1800" dirty="0"/>
              <a:t>Rinse/Repeat</a:t>
            </a:r>
          </a:p>
          <a:p>
            <a:endParaRPr lang="en-US" sz="1800" dirty="0"/>
          </a:p>
        </p:txBody>
      </p:sp>
      <p:sp>
        <p:nvSpPr>
          <p:cNvPr id="4" name="Title 3">
            <a:extLst>
              <a:ext uri="{FF2B5EF4-FFF2-40B4-BE49-F238E27FC236}">
                <a16:creationId xmlns:a16="http://schemas.microsoft.com/office/drawing/2014/main" id="{FF20BE73-09F8-AC45-A438-85751284E43E}"/>
              </a:ext>
            </a:extLst>
          </p:cNvPr>
          <p:cNvSpPr>
            <a:spLocks noGrp="1"/>
          </p:cNvSpPr>
          <p:nvPr>
            <p:ph type="title"/>
          </p:nvPr>
        </p:nvSpPr>
        <p:spPr/>
        <p:txBody>
          <a:bodyPr/>
          <a:lstStyle/>
          <a:p>
            <a:r>
              <a:rPr lang="en-US" dirty="0"/>
              <a:t>Evolution</a:t>
            </a:r>
          </a:p>
        </p:txBody>
      </p:sp>
      <p:sp>
        <p:nvSpPr>
          <p:cNvPr id="2" name="Subtitle 1">
            <a:extLst>
              <a:ext uri="{FF2B5EF4-FFF2-40B4-BE49-F238E27FC236}">
                <a16:creationId xmlns:a16="http://schemas.microsoft.com/office/drawing/2014/main" id="{52A82054-B0D5-AF4B-BA35-E0C1BE5A9CA3}"/>
              </a:ext>
            </a:extLst>
          </p:cNvPr>
          <p:cNvSpPr>
            <a:spLocks noGrp="1"/>
          </p:cNvSpPr>
          <p:nvPr>
            <p:ph type="subTitle" idx="11"/>
          </p:nvPr>
        </p:nvSpPr>
        <p:spPr/>
        <p:txBody>
          <a:bodyPr/>
          <a:lstStyle/>
          <a:p>
            <a:endParaRPr lang="en-US" dirty="0"/>
          </a:p>
        </p:txBody>
      </p:sp>
      <p:pic>
        <p:nvPicPr>
          <p:cNvPr id="7" name="Content Placeholder 37">
            <a:extLst>
              <a:ext uri="{FF2B5EF4-FFF2-40B4-BE49-F238E27FC236}">
                <a16:creationId xmlns:a16="http://schemas.microsoft.com/office/drawing/2014/main" id="{09F78FB8-EA0B-734F-B55B-9B375B9C2527}"/>
              </a:ext>
            </a:extLst>
          </p:cNvPr>
          <p:cNvPicPr>
            <a:picLocks noGrp="1" noChangeAspect="1"/>
          </p:cNvPicPr>
          <p:nvPr>
            <p:ph sz="half" idx="12"/>
          </p:nvPr>
        </p:nvPicPr>
        <p:blipFill>
          <a:blip r:embed="rId2"/>
          <a:stretch>
            <a:fillRect/>
          </a:stretch>
        </p:blipFill>
        <p:spPr>
          <a:xfrm>
            <a:off x="6388100" y="319881"/>
            <a:ext cx="5346700" cy="5575300"/>
          </a:xfrm>
        </p:spPr>
      </p:pic>
    </p:spTree>
    <p:extLst>
      <p:ext uri="{BB962C8B-B14F-4D97-AF65-F5344CB8AC3E}">
        <p14:creationId xmlns:p14="http://schemas.microsoft.com/office/powerpoint/2010/main" val="187771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228F02-E147-704D-9486-28C0E92B0A64}"/>
              </a:ext>
            </a:extLst>
          </p:cNvPr>
          <p:cNvSpPr>
            <a:spLocks noGrp="1"/>
          </p:cNvSpPr>
          <p:nvPr>
            <p:ph type="title"/>
          </p:nvPr>
        </p:nvSpPr>
        <p:spPr/>
        <p:txBody>
          <a:bodyPr/>
          <a:lstStyle/>
          <a:p>
            <a:r>
              <a:rPr lang="en-US" dirty="0"/>
              <a:t>More concurrent searches, more hardware</a:t>
            </a:r>
          </a:p>
        </p:txBody>
      </p:sp>
      <p:sp>
        <p:nvSpPr>
          <p:cNvPr id="6" name="Subtitle 5">
            <a:extLst>
              <a:ext uri="{FF2B5EF4-FFF2-40B4-BE49-F238E27FC236}">
                <a16:creationId xmlns:a16="http://schemas.microsoft.com/office/drawing/2014/main" id="{CD216FB1-C324-954D-AA64-F5D9E4BD4310}"/>
              </a:ext>
            </a:extLst>
          </p:cNvPr>
          <p:cNvSpPr>
            <a:spLocks noGrp="1"/>
          </p:cNvSpPr>
          <p:nvPr>
            <p:ph type="subTitle" idx="14"/>
          </p:nvPr>
        </p:nvSpPr>
        <p:spPr/>
        <p:txBody>
          <a:bodyPr/>
          <a:lstStyle/>
          <a:p>
            <a:r>
              <a:rPr lang="en-AU" sz="1800" dirty="0">
                <a:hlinkClick r:id="rId2"/>
              </a:rPr>
              <a:t>https://docs.splunk.com/Documentation/Splunk/latest/Capacity/Summaryofperformancerecommendations</a:t>
            </a:r>
            <a:endParaRPr lang="en-US" sz="1800" dirty="0"/>
          </a:p>
          <a:p>
            <a:endParaRPr lang="en-US" sz="1800" dirty="0"/>
          </a:p>
        </p:txBody>
      </p:sp>
      <p:pic>
        <p:nvPicPr>
          <p:cNvPr id="5" name="Content Placeholder 4">
            <a:extLst>
              <a:ext uri="{FF2B5EF4-FFF2-40B4-BE49-F238E27FC236}">
                <a16:creationId xmlns:a16="http://schemas.microsoft.com/office/drawing/2014/main" id="{227E7DE4-8182-DD45-9D31-C35C3284E6F4}"/>
              </a:ext>
            </a:extLst>
          </p:cNvPr>
          <p:cNvPicPr>
            <a:picLocks noChangeAspect="1"/>
          </p:cNvPicPr>
          <p:nvPr/>
        </p:nvPicPr>
        <p:blipFill>
          <a:blip r:embed="rId3"/>
          <a:stretch>
            <a:fillRect/>
          </a:stretch>
        </p:blipFill>
        <p:spPr>
          <a:xfrm>
            <a:off x="758283" y="1280628"/>
            <a:ext cx="10517936" cy="4963232"/>
          </a:xfrm>
          <a:prstGeom prst="rect">
            <a:avLst/>
          </a:prstGeom>
        </p:spPr>
      </p:pic>
    </p:spTree>
    <p:extLst>
      <p:ext uri="{BB962C8B-B14F-4D97-AF65-F5344CB8AC3E}">
        <p14:creationId xmlns:p14="http://schemas.microsoft.com/office/powerpoint/2010/main" val="326389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73F705B3-CEBB-B64C-B461-BD583675C4A2}"/>
              </a:ext>
            </a:extLst>
          </p:cNvPr>
          <p:cNvSpPr>
            <a:spLocks noGrp="1"/>
          </p:cNvSpPr>
          <p:nvPr>
            <p:ph sz="half" idx="1"/>
          </p:nvPr>
        </p:nvSpPr>
        <p:spPr>
          <a:xfrm>
            <a:off x="456062" y="1210323"/>
            <a:ext cx="5349240" cy="4855940"/>
          </a:xfrm>
        </p:spPr>
        <p:txBody>
          <a:bodyPr/>
          <a:lstStyle/>
          <a:p>
            <a:r>
              <a:rPr lang="en-US" dirty="0"/>
              <a:t>Increased concurrency can lead to increased total runtime, due to resource contention</a:t>
            </a:r>
          </a:p>
          <a:p>
            <a:r>
              <a:rPr lang="en-US" dirty="0"/>
              <a:t>Managing concurrency can reduce system load, and increase search throughput</a:t>
            </a:r>
          </a:p>
          <a:p>
            <a:r>
              <a:rPr lang="en-US" dirty="0"/>
              <a:t>Each system has different threshold for performance crossover point</a:t>
            </a:r>
          </a:p>
          <a:p>
            <a:r>
              <a:rPr lang="en-US" dirty="0"/>
              <a:t>SSD generally allows Splunk to drive a higher concurrency</a:t>
            </a:r>
          </a:p>
          <a:p>
            <a:endParaRPr lang="en-US" dirty="0"/>
          </a:p>
        </p:txBody>
      </p:sp>
      <p:sp>
        <p:nvSpPr>
          <p:cNvPr id="3" name="Title 2">
            <a:extLst>
              <a:ext uri="{FF2B5EF4-FFF2-40B4-BE49-F238E27FC236}">
                <a16:creationId xmlns:a16="http://schemas.microsoft.com/office/drawing/2014/main" id="{3D14A6C7-754B-3A4B-B5A6-27991B7314BF}"/>
              </a:ext>
            </a:extLst>
          </p:cNvPr>
          <p:cNvSpPr>
            <a:spLocks noGrp="1"/>
          </p:cNvSpPr>
          <p:nvPr>
            <p:ph type="title"/>
          </p:nvPr>
        </p:nvSpPr>
        <p:spPr/>
        <p:txBody>
          <a:bodyPr/>
          <a:lstStyle/>
          <a:p>
            <a:r>
              <a:rPr lang="en-US" dirty="0"/>
              <a:t>Concurrency Impact</a:t>
            </a:r>
          </a:p>
        </p:txBody>
      </p:sp>
      <p:pic>
        <p:nvPicPr>
          <p:cNvPr id="6" name="Picture 5">
            <a:extLst>
              <a:ext uri="{FF2B5EF4-FFF2-40B4-BE49-F238E27FC236}">
                <a16:creationId xmlns:a16="http://schemas.microsoft.com/office/drawing/2014/main" id="{9C6A24B2-922B-C149-A429-55AE0114FF2B}"/>
              </a:ext>
            </a:extLst>
          </p:cNvPr>
          <p:cNvPicPr>
            <a:picLocks noChangeAspect="1"/>
          </p:cNvPicPr>
          <p:nvPr/>
        </p:nvPicPr>
        <p:blipFill>
          <a:blip r:embed="rId2"/>
          <a:stretch>
            <a:fillRect/>
          </a:stretch>
        </p:blipFill>
        <p:spPr>
          <a:xfrm>
            <a:off x="6007647" y="324033"/>
            <a:ext cx="5861183" cy="1529563"/>
          </a:xfrm>
          <a:prstGeom prst="rect">
            <a:avLst/>
          </a:prstGeom>
        </p:spPr>
      </p:pic>
      <p:pic>
        <p:nvPicPr>
          <p:cNvPr id="8" name="Picture 7">
            <a:extLst>
              <a:ext uri="{FF2B5EF4-FFF2-40B4-BE49-F238E27FC236}">
                <a16:creationId xmlns:a16="http://schemas.microsoft.com/office/drawing/2014/main" id="{CFF0AD03-5896-EC42-B373-833C30B0481B}"/>
              </a:ext>
            </a:extLst>
          </p:cNvPr>
          <p:cNvPicPr>
            <a:picLocks noChangeAspect="1"/>
          </p:cNvPicPr>
          <p:nvPr/>
        </p:nvPicPr>
        <p:blipFill>
          <a:blip r:embed="rId3"/>
          <a:stretch>
            <a:fillRect/>
          </a:stretch>
        </p:blipFill>
        <p:spPr>
          <a:xfrm>
            <a:off x="6061372" y="2087723"/>
            <a:ext cx="5807458" cy="1529563"/>
          </a:xfrm>
          <a:prstGeom prst="rect">
            <a:avLst/>
          </a:prstGeom>
        </p:spPr>
      </p:pic>
      <p:pic>
        <p:nvPicPr>
          <p:cNvPr id="9" name="Picture 8">
            <a:extLst>
              <a:ext uri="{FF2B5EF4-FFF2-40B4-BE49-F238E27FC236}">
                <a16:creationId xmlns:a16="http://schemas.microsoft.com/office/drawing/2014/main" id="{1DCAB42A-3699-AF4A-AFE4-A364670F2E38}"/>
              </a:ext>
            </a:extLst>
          </p:cNvPr>
          <p:cNvPicPr>
            <a:picLocks noChangeAspect="1"/>
          </p:cNvPicPr>
          <p:nvPr/>
        </p:nvPicPr>
        <p:blipFill>
          <a:blip r:embed="rId4"/>
          <a:stretch>
            <a:fillRect/>
          </a:stretch>
        </p:blipFill>
        <p:spPr>
          <a:xfrm>
            <a:off x="6061372" y="4072803"/>
            <a:ext cx="5861183" cy="2093822"/>
          </a:xfrm>
          <a:prstGeom prst="rect">
            <a:avLst/>
          </a:prstGeom>
        </p:spPr>
      </p:pic>
    </p:spTree>
    <p:extLst>
      <p:ext uri="{BB962C8B-B14F-4D97-AF65-F5344CB8AC3E}">
        <p14:creationId xmlns:p14="http://schemas.microsoft.com/office/powerpoint/2010/main" val="150284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5E5CF7-7362-674D-9AD3-1366D53D56A3}"/>
              </a:ext>
            </a:extLst>
          </p:cNvPr>
          <p:cNvSpPr>
            <a:spLocks noGrp="1"/>
          </p:cNvSpPr>
          <p:nvPr>
            <p:ph type="title"/>
          </p:nvPr>
        </p:nvSpPr>
        <p:spPr/>
        <p:txBody>
          <a:bodyPr/>
          <a:lstStyle/>
          <a:p>
            <a:r>
              <a:rPr lang="en-US" dirty="0"/>
              <a:t>Splunk Scheduler Concepts</a:t>
            </a:r>
          </a:p>
        </p:txBody>
      </p:sp>
      <p:sp>
        <p:nvSpPr>
          <p:cNvPr id="6" name="Subtitle 5">
            <a:extLst>
              <a:ext uri="{FF2B5EF4-FFF2-40B4-BE49-F238E27FC236}">
                <a16:creationId xmlns:a16="http://schemas.microsoft.com/office/drawing/2014/main" id="{B5D8BF85-5A35-6F46-B031-AE411BAFED3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7049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AC41C6-B636-1D4A-BD7B-D96D14425EC7}"/>
              </a:ext>
            </a:extLst>
          </p:cNvPr>
          <p:cNvSpPr>
            <a:spLocks noGrp="1"/>
          </p:cNvSpPr>
          <p:nvPr>
            <p:ph sz="quarter" idx="10"/>
          </p:nvPr>
        </p:nvSpPr>
        <p:spPr/>
        <p:txBody>
          <a:bodyPr/>
          <a:lstStyle/>
          <a:p>
            <a:r>
              <a:rPr lang="en-US" sz="1800" dirty="0"/>
              <a:t>Splunk .</a:t>
            </a:r>
            <a:r>
              <a:rPr lang="en-US" sz="1800" dirty="0" err="1"/>
              <a:t>conf</a:t>
            </a:r>
            <a:r>
              <a:rPr lang="en-US" sz="1800" dirty="0"/>
              <a:t> 2017 – Making the most of the Splunk scheduler</a:t>
            </a:r>
          </a:p>
          <a:p>
            <a:r>
              <a:rPr lang="en-AU" sz="1800" u="sng" dirty="0">
                <a:hlinkClick r:id="rId2"/>
              </a:rPr>
              <a:t>https://conf.splunk.com/files/2017/slides/making-the-most-of-the-splunk-scheduler.pdf</a:t>
            </a:r>
            <a:endParaRPr lang="en-AU" sz="1800" u="sng" dirty="0"/>
          </a:p>
          <a:p>
            <a:r>
              <a:rPr lang="en-US" sz="1800" dirty="0">
                <a:hlinkClick r:id="rId3"/>
              </a:rPr>
              <a:t>https://conf.splunk.com/files/2017/recordings/making-the-most-of-the-splunk-scheduler.mp4</a:t>
            </a:r>
            <a:endParaRPr lang="en-US" sz="1800" dirty="0"/>
          </a:p>
          <a:p>
            <a:r>
              <a:rPr lang="en-US" sz="1800" dirty="0"/>
              <a:t>Scheduler priority scoring, windows, and skew</a:t>
            </a:r>
          </a:p>
          <a:p>
            <a:r>
              <a:rPr lang="en-AU" sz="1800" dirty="0">
                <a:hlinkClick r:id="rId4"/>
              </a:rPr>
              <a:t>https://docs.splunk.com/Documentation/Splunk/latest/Report/Configurethepriorityofscheduledreports</a:t>
            </a:r>
            <a:endParaRPr lang="en-AU" sz="1800" dirty="0"/>
          </a:p>
          <a:p>
            <a:r>
              <a:rPr lang="en-AU" sz="1800" dirty="0">
                <a:hlinkClick r:id="rId5"/>
              </a:rPr>
              <a:t>https://docs.splunk.com/Documentation/Splunk/latest/Report/PrioritizescheduledreportsinSplunkWeb</a:t>
            </a:r>
            <a:endParaRPr lang="en-US" sz="1800" dirty="0"/>
          </a:p>
          <a:p>
            <a:r>
              <a:rPr lang="en-AU" sz="1800" dirty="0">
                <a:hlinkClick r:id="rId6"/>
              </a:rPr>
              <a:t>https://docs.splunk.com/Documentation/Splunk/latest/Report/Skewscheduledreportstarttimes</a:t>
            </a:r>
            <a:endParaRPr lang="en-US" sz="1800" dirty="0"/>
          </a:p>
          <a:p>
            <a:r>
              <a:rPr lang="en-US" sz="1800" dirty="0"/>
              <a:t>Limits and </a:t>
            </a:r>
            <a:r>
              <a:rPr lang="en-US" sz="1800" dirty="0" err="1"/>
              <a:t>savedsearches</a:t>
            </a:r>
            <a:r>
              <a:rPr lang="en-US" sz="1800" dirty="0"/>
              <a:t> configuration spec files</a:t>
            </a:r>
          </a:p>
          <a:p>
            <a:r>
              <a:rPr lang="en-US" sz="1800" dirty="0">
                <a:hlinkClick r:id="rId7"/>
              </a:rPr>
              <a:t>https://docs.splunk.com/Documentation/Splunk/latest/Admin/Savedsearchesconf</a:t>
            </a:r>
            <a:endParaRPr lang="en-US" sz="1800" dirty="0"/>
          </a:p>
          <a:p>
            <a:r>
              <a:rPr lang="en-AU" sz="1800" dirty="0">
                <a:hlinkClick r:id="rId8"/>
              </a:rPr>
              <a:t>https://docs.splunk.com/Documentation/Splunk/latest/Admin/Limitsconf</a:t>
            </a:r>
            <a:endParaRPr lang="en-US" sz="1800" dirty="0"/>
          </a:p>
          <a:p>
            <a:r>
              <a:rPr lang="en-US" sz="1800" dirty="0"/>
              <a:t>REST API Documentation</a:t>
            </a:r>
          </a:p>
          <a:p>
            <a:r>
              <a:rPr lang="en-AU" sz="1800" dirty="0">
                <a:hlinkClick r:id="rId9"/>
              </a:rPr>
              <a:t>https://docs.splunk.com/Documentation/Splunk/latest/RESTUM/RESTusing </a:t>
            </a:r>
            <a:r>
              <a:rPr lang="en-AU" sz="1800" dirty="0">
                <a:hlinkClick r:id="rId10"/>
              </a:rPr>
              <a:t>https://docs.splunk.com/Documentation/Splunk/latest/RESTTUT/RESTconfigurations</a:t>
            </a:r>
            <a:endParaRPr lang="en-AU" sz="1800" dirty="0"/>
          </a:p>
          <a:p>
            <a:r>
              <a:rPr lang="en-AU" sz="1800" dirty="0">
                <a:hlinkClick r:id="rId11"/>
              </a:rPr>
              <a:t>https://docs.splunk.com/Documentation/Splunk/latest/RESTREF/RESTprolog</a:t>
            </a:r>
            <a:endParaRPr lang="en-US" sz="1800" dirty="0"/>
          </a:p>
          <a:p>
            <a:endParaRPr lang="en-US" sz="1800" dirty="0"/>
          </a:p>
        </p:txBody>
      </p:sp>
      <p:sp>
        <p:nvSpPr>
          <p:cNvPr id="3" name="Title 2">
            <a:extLst>
              <a:ext uri="{FF2B5EF4-FFF2-40B4-BE49-F238E27FC236}">
                <a16:creationId xmlns:a16="http://schemas.microsoft.com/office/drawing/2014/main" id="{7B36941A-D2C4-C04F-9988-FB8939A737D6}"/>
              </a:ext>
            </a:extLst>
          </p:cNvPr>
          <p:cNvSpPr>
            <a:spLocks noGrp="1"/>
          </p:cNvSpPr>
          <p:nvPr>
            <p:ph type="title"/>
          </p:nvPr>
        </p:nvSpPr>
        <p:spPr/>
        <p:txBody>
          <a:bodyPr/>
          <a:lstStyle/>
          <a:p>
            <a:r>
              <a:rPr lang="en-US" dirty="0"/>
              <a:t>Homework/References</a:t>
            </a:r>
          </a:p>
        </p:txBody>
      </p:sp>
      <p:sp>
        <p:nvSpPr>
          <p:cNvPr id="4" name="Subtitle 3">
            <a:extLst>
              <a:ext uri="{FF2B5EF4-FFF2-40B4-BE49-F238E27FC236}">
                <a16:creationId xmlns:a16="http://schemas.microsoft.com/office/drawing/2014/main" id="{D5070A44-2348-D943-8F70-23BD4CE99A7E}"/>
              </a:ext>
            </a:extLst>
          </p:cNvPr>
          <p:cNvSpPr>
            <a:spLocks noGrp="1"/>
          </p:cNvSpPr>
          <p:nvPr>
            <p:ph type="subTitle" idx="12"/>
          </p:nvPr>
        </p:nvSpPr>
        <p:spPr/>
        <p:txBody>
          <a:bodyPr/>
          <a:lstStyle/>
          <a:p>
            <a:endParaRPr lang="en-US"/>
          </a:p>
        </p:txBody>
      </p:sp>
    </p:spTree>
    <p:extLst>
      <p:ext uri="{BB962C8B-B14F-4D97-AF65-F5344CB8AC3E}">
        <p14:creationId xmlns:p14="http://schemas.microsoft.com/office/powerpoint/2010/main" val="114002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max_searches_per_cpu: Maximum number of concurrent searches per CPU (default = 1).…"/>
          <p:cNvSpPr txBox="1">
            <a:spLocks noGrp="1"/>
          </p:cNvSpPr>
          <p:nvPr>
            <p:ph sz="quarter" idx="10"/>
          </p:nvPr>
        </p:nvSpPr>
        <p:spPr>
          <a:prstGeom prst="rect">
            <a:avLst/>
          </a:prstGeom>
        </p:spPr>
        <p:txBody>
          <a:bodyPr/>
          <a:lstStyle/>
          <a:p>
            <a:r>
              <a:rPr b="1" dirty="0" err="1">
                <a:ea typeface="Courier"/>
                <a:cs typeface="Courier"/>
                <a:sym typeface="Courier"/>
              </a:rPr>
              <a:t>max_searches_per_cpu</a:t>
            </a:r>
            <a:r>
              <a:rPr dirty="0"/>
              <a:t>: Maximum number of concurrent searches per CPU</a:t>
            </a:r>
            <a:r>
              <a:rPr lang="en-AU" dirty="0"/>
              <a:t> core</a:t>
            </a:r>
            <a:r>
              <a:rPr dirty="0"/>
              <a:t> (default = 1).</a:t>
            </a:r>
          </a:p>
          <a:p>
            <a:r>
              <a:rPr b="1" dirty="0" err="1">
                <a:ea typeface="Courier"/>
                <a:cs typeface="Courier"/>
                <a:sym typeface="Courier"/>
              </a:rPr>
              <a:t>base_max_searches</a:t>
            </a:r>
            <a:r>
              <a:rPr dirty="0"/>
              <a:t>: A constant added to max</a:t>
            </a:r>
            <a:r>
              <a:rPr lang="en-AU" dirty="0" err="1"/>
              <a:t>imum</a:t>
            </a:r>
            <a:r>
              <a:rPr dirty="0"/>
              <a:t> total searches (default = 6).</a:t>
            </a:r>
          </a:p>
          <a:p>
            <a:r>
              <a:rPr lang="en-AU" dirty="0"/>
              <a:t>The </a:t>
            </a:r>
            <a:r>
              <a:rPr dirty="0"/>
              <a:t>total maximum number of concurrent searches allowed is</a:t>
            </a:r>
            <a:r>
              <a:rPr lang="en-AU" dirty="0"/>
              <a:t> calculated as follows</a:t>
            </a:r>
            <a:r>
              <a:rPr dirty="0"/>
              <a:t>:</a:t>
            </a:r>
            <a:br>
              <a:rPr dirty="0"/>
            </a:br>
            <a:br>
              <a:rPr dirty="0"/>
            </a:br>
            <a:br>
              <a:rPr dirty="0"/>
            </a:br>
            <a:br>
              <a:rPr dirty="0"/>
            </a:br>
            <a:br>
              <a:rPr dirty="0"/>
            </a:br>
            <a:endParaRPr dirty="0"/>
          </a:p>
        </p:txBody>
      </p:sp>
      <p:sp>
        <p:nvSpPr>
          <p:cNvPr id="446" name="limits.conf Settings"/>
          <p:cNvSpPr txBox="1">
            <a:spLocks noGrp="1"/>
          </p:cNvSpPr>
          <p:nvPr>
            <p:ph type="title"/>
          </p:nvPr>
        </p:nvSpPr>
        <p:spPr>
          <a:prstGeom prst="rect">
            <a:avLst/>
          </a:prstGeom>
        </p:spPr>
        <p:txBody>
          <a:bodyPr/>
          <a:lstStyle/>
          <a:p>
            <a:pPr defTabSz="749808">
              <a:tabLst>
                <a:tab pos="2946400" algn="l"/>
              </a:tabLst>
              <a:defRPr sz="2952"/>
            </a:pPr>
            <a:r>
              <a:rPr lang="en-AU" dirty="0">
                <a:sym typeface="Courier"/>
              </a:rPr>
              <a:t>Concurrency Settings Basics</a:t>
            </a:r>
            <a:endParaRPr dirty="0"/>
          </a:p>
        </p:txBody>
      </p:sp>
      <p:sp>
        <p:nvSpPr>
          <p:cNvPr id="3" name="Subtitle 2">
            <a:extLst>
              <a:ext uri="{FF2B5EF4-FFF2-40B4-BE49-F238E27FC236}">
                <a16:creationId xmlns:a16="http://schemas.microsoft.com/office/drawing/2014/main" id="{FDC3699E-238C-704C-B4F1-3FE049862AA6}"/>
              </a:ext>
            </a:extLst>
          </p:cNvPr>
          <p:cNvSpPr>
            <a:spLocks noGrp="1"/>
          </p:cNvSpPr>
          <p:nvPr>
            <p:ph type="subTitle" idx="12"/>
          </p:nvPr>
        </p:nvSpPr>
        <p:spPr/>
        <p:txBody>
          <a:bodyPr/>
          <a:lstStyle/>
          <a:p>
            <a:endParaRPr lang="en-US"/>
          </a:p>
        </p:txBody>
      </p:sp>
      <p:sp>
        <p:nvSpPr>
          <p:cNvPr id="447" name="max. total searches = (max_searches_per_cpu × number_of_CPUs…"/>
          <p:cNvSpPr/>
          <p:nvPr/>
        </p:nvSpPr>
        <p:spPr>
          <a:xfrm>
            <a:off x="696686" y="4386910"/>
            <a:ext cx="10406742" cy="946448"/>
          </a:xfrm>
          <a:prstGeom prst="roundRect">
            <a:avLst>
              <a:gd name="adj" fmla="val 16678"/>
            </a:avLst>
          </a:prstGeom>
          <a:gradFill>
            <a:gsLst>
              <a:gs pos="0">
                <a:schemeClr val="accent1">
                  <a:hueOff val="413983"/>
                  <a:satOff val="-12638"/>
                  <a:lumOff val="29391"/>
                </a:schemeClr>
              </a:gs>
              <a:gs pos="50000">
                <a:srgbClr val="A3C993"/>
              </a:gs>
              <a:gs pos="100000">
                <a:schemeClr val="accent1">
                  <a:hueOff val="361653"/>
                  <a:satOff val="-12813"/>
                  <a:lumOff val="20081"/>
                </a:schemeClr>
              </a:gs>
            </a:gsLst>
            <a:lin ang="5400000"/>
          </a:gra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9700" tIns="139700" rIns="139700" bIns="139700" anchor="ctr"/>
          <a:lstStyle/>
          <a:p>
            <a:pPr defTabSz="514259">
              <a:tabLst>
                <a:tab pos="2044700" algn="l"/>
              </a:tabLst>
              <a:defRPr sz="2000">
                <a:solidFill>
                  <a:srgbClr val="000000"/>
                </a:solidFill>
                <a:latin typeface="Calibri"/>
                <a:ea typeface="Calibri"/>
                <a:cs typeface="Calibri"/>
                <a:sym typeface="Calibri"/>
              </a:defRPr>
            </a:pPr>
            <a:r>
              <a:rPr i="1" dirty="0">
                <a:latin typeface="+mn-lt"/>
                <a:ea typeface="+mn-ea"/>
                <a:cs typeface="+mn-cs"/>
                <a:sym typeface="Helvetica"/>
              </a:rPr>
              <a:t>max. total searches</a:t>
            </a:r>
            <a:r>
              <a:rPr dirty="0"/>
              <a:t>	= (</a:t>
            </a:r>
            <a:r>
              <a:rPr dirty="0" err="1">
                <a:latin typeface="Courier"/>
                <a:ea typeface="Courier"/>
                <a:cs typeface="Courier"/>
                <a:sym typeface="Courier"/>
              </a:rPr>
              <a:t>max_searches_per_cpu</a:t>
            </a:r>
            <a:r>
              <a:rPr dirty="0"/>
              <a:t> </a:t>
            </a:r>
            <a:r>
              <a:rPr dirty="0">
                <a:latin typeface="Courier"/>
                <a:ea typeface="Courier"/>
                <a:cs typeface="Courier"/>
                <a:sym typeface="Courier"/>
              </a:rPr>
              <a:t>×</a:t>
            </a:r>
            <a:r>
              <a:rPr dirty="0"/>
              <a:t> </a:t>
            </a:r>
            <a:r>
              <a:rPr i="1" dirty="0" err="1">
                <a:latin typeface="+mn-lt"/>
                <a:ea typeface="+mn-ea"/>
                <a:cs typeface="+mn-cs"/>
                <a:sym typeface="Helvetica"/>
              </a:rPr>
              <a:t>number_of</a:t>
            </a:r>
            <a:r>
              <a:rPr i="1" dirty="0">
                <a:latin typeface="+mn-lt"/>
                <a:ea typeface="+mn-ea"/>
                <a:cs typeface="+mn-cs"/>
                <a:sym typeface="Helvetica"/>
              </a:rPr>
              <a:t>_</a:t>
            </a:r>
            <a:r>
              <a:rPr lang="en-AU" i="1" dirty="0">
                <a:latin typeface="+mn-lt"/>
                <a:ea typeface="+mn-ea"/>
                <a:cs typeface="+mn-cs"/>
                <a:sym typeface="Helvetica"/>
              </a:rPr>
              <a:t>cores</a:t>
            </a:r>
            <a:r>
              <a:rPr lang="en-AU" i="1" dirty="0">
                <a:sym typeface="Helvetica"/>
              </a:rPr>
              <a:t> </a:t>
            </a:r>
            <a:r>
              <a:rPr dirty="0"/>
              <a:t>+ </a:t>
            </a:r>
            <a:r>
              <a:rPr dirty="0" err="1">
                <a:latin typeface="Courier"/>
                <a:ea typeface="Courier"/>
                <a:cs typeface="Courier"/>
                <a:sym typeface="Courier"/>
              </a:rPr>
              <a:t>base_max_searches</a:t>
            </a:r>
            <a:r>
              <a:rPr dirty="0"/>
              <a:t>) </a:t>
            </a:r>
            <a:r>
              <a:rPr dirty="0">
                <a:latin typeface="Courier"/>
                <a:ea typeface="Courier"/>
                <a:cs typeface="Courier"/>
                <a:sym typeface="Courier"/>
              </a:rPr>
              <a:t>×</a:t>
            </a:r>
            <a:r>
              <a:rPr dirty="0"/>
              <a:t> </a:t>
            </a:r>
            <a:r>
              <a:rPr lang="en-AU" i="1" dirty="0">
                <a:latin typeface="+mn-lt"/>
                <a:ea typeface="+mn-ea"/>
                <a:cs typeface="+mn-cs"/>
                <a:sym typeface="Helvetica"/>
              </a:rPr>
              <a:t>(number of cluster members)</a:t>
            </a:r>
            <a:endParaRPr i="1" dirty="0">
              <a:latin typeface="+mn-lt"/>
              <a:ea typeface="+mn-ea"/>
              <a:cs typeface="+mn-cs"/>
              <a:sym typeface="Helvetica"/>
            </a:endParaRPr>
          </a:p>
        </p:txBody>
      </p:sp>
    </p:spTree>
    <p:extLst>
      <p:ext uri="{BB962C8B-B14F-4D97-AF65-F5344CB8AC3E}">
        <p14:creationId xmlns:p14="http://schemas.microsoft.com/office/powerpoint/2010/main" val="19700857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 Corporate 2019">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TMPLT-Splunk-Corporate-PPT-2019-101" id="{010F3814-7CC8-D14F-9D80-C005B67859BB}" vid="{658DD712-CFE0-4E4C-B159-35BBC2053A17}"/>
    </a:ext>
  </a:extLst>
</a:theme>
</file>

<file path=ppt/theme/theme2.xml><?xml version="1.0" encoding="utf-8"?>
<a:theme xmlns:a="http://schemas.openxmlformats.org/drawingml/2006/main" name="Office Theme">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Splunk Corporate 2019</Template>
  <TotalTime>12789</TotalTime>
  <Words>2625</Words>
  <Application>Microsoft Macintosh PowerPoint</Application>
  <PresentationFormat>Widescreen</PresentationFormat>
  <Paragraphs>316</Paragraphs>
  <Slides>32</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.LucidaGrandeUI</vt:lpstr>
      <vt:lpstr>Arial</vt:lpstr>
      <vt:lpstr>Calibri</vt:lpstr>
      <vt:lpstr>Courier</vt:lpstr>
      <vt:lpstr>Splunk Corporate 2019</vt:lpstr>
      <vt:lpstr>Splunk scheduler, concurrency and performance</vt:lpstr>
      <vt:lpstr>PowerPoint Presentation</vt:lpstr>
      <vt:lpstr>Concurrency impact  on performance</vt:lpstr>
      <vt:lpstr>Evolution</vt:lpstr>
      <vt:lpstr>More concurrent searches, more hardware</vt:lpstr>
      <vt:lpstr>Concurrency Impact</vt:lpstr>
      <vt:lpstr>Splunk Scheduler Concepts</vt:lpstr>
      <vt:lpstr>Homework/References</vt:lpstr>
      <vt:lpstr>Concurrency Settings Basics</vt:lpstr>
      <vt:lpstr>Saved search concurrency</vt:lpstr>
      <vt:lpstr>Examples</vt:lpstr>
      <vt:lpstr>Real-time and Continuous Schedule</vt:lpstr>
      <vt:lpstr>Counting DMA skipped searches</vt:lpstr>
      <vt:lpstr>Counting DMA skipped searches</vt:lpstr>
      <vt:lpstr>Skipped Search Reasons</vt:lpstr>
      <vt:lpstr>Schedule Window</vt:lpstr>
      <vt:lpstr>Allow Skew</vt:lpstr>
      <vt:lpstr>I have tried Schedule Window</vt:lpstr>
      <vt:lpstr>Splunk Scheduler Tuning</vt:lpstr>
      <vt:lpstr>Analysis</vt:lpstr>
      <vt:lpstr>Multi SH cluster analysis</vt:lpstr>
      <vt:lpstr>Step1: Skew and Windows</vt:lpstr>
      <vt:lpstr>Quota Management</vt:lpstr>
      <vt:lpstr>Step 3: Adjust role Search Quota</vt:lpstr>
      <vt:lpstr>Optional step</vt:lpstr>
      <vt:lpstr>Estimate Headroom</vt:lpstr>
      <vt:lpstr>Concurrency Approach</vt:lpstr>
      <vt:lpstr>Examples</vt:lpstr>
      <vt:lpstr>Bonus Stuff</vt:lpstr>
      <vt:lpstr>PowerPoint Presentation</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Splunk Corporate Presentation Template</dc:title>
  <dc:subject/>
  <dc:creator>Nico Van der Walt</dc:creator>
  <cp:keywords/>
  <dc:description/>
  <cp:lastModifiedBy>Nico Van der Walt</cp:lastModifiedBy>
  <cp:revision>80</cp:revision>
  <dcterms:created xsi:type="dcterms:W3CDTF">2019-05-14T08:16:33Z</dcterms:created>
  <dcterms:modified xsi:type="dcterms:W3CDTF">2019-05-23T11:58:54Z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12891256</vt:lpwstr>
  </property>
  <property fmtid="{D5CDD505-2E9C-101B-9397-08002B2CF9AE}" pid="3" name="NXPowerLiteSettings">
    <vt:lpwstr>C980073804F000</vt:lpwstr>
  </property>
  <property fmtid="{D5CDD505-2E9C-101B-9397-08002B2CF9AE}" pid="4" name="NXPowerLiteVersion">
    <vt:lpwstr>D7.1.2</vt:lpwstr>
  </property>
</Properties>
</file>